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2"/>
  </p:notesMasterIdLst>
  <p:handoutMasterIdLst>
    <p:handoutMasterId r:id="rId23"/>
  </p:handoutMasterIdLst>
  <p:sldIdLst>
    <p:sldId id="256" r:id="rId2"/>
    <p:sldId id="341" r:id="rId3"/>
    <p:sldId id="351" r:id="rId4"/>
    <p:sldId id="352" r:id="rId5"/>
    <p:sldId id="353" r:id="rId6"/>
    <p:sldId id="354" r:id="rId7"/>
    <p:sldId id="355" r:id="rId8"/>
    <p:sldId id="356" r:id="rId9"/>
    <p:sldId id="358" r:id="rId10"/>
    <p:sldId id="357" r:id="rId11"/>
    <p:sldId id="360" r:id="rId12"/>
    <p:sldId id="350" r:id="rId13"/>
    <p:sldId id="361" r:id="rId14"/>
    <p:sldId id="348" r:id="rId15"/>
    <p:sldId id="319" r:id="rId16"/>
    <p:sldId id="300" r:id="rId17"/>
    <p:sldId id="363" r:id="rId18"/>
    <p:sldId id="364" r:id="rId19"/>
    <p:sldId id="365" r:id="rId20"/>
    <p:sldId id="362" r:id="rId21"/>
  </p:sldIdLst>
  <p:sldSz cx="9144000" cy="6858000" type="screen4x3"/>
  <p:notesSz cx="69977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8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83" autoAdjust="0"/>
    <p:restoredTop sz="94581" autoAdjust="0"/>
  </p:normalViewPr>
  <p:slideViewPr>
    <p:cSldViewPr>
      <p:cViewPr>
        <p:scale>
          <a:sx n="53" d="100"/>
          <a:sy n="53" d="100"/>
        </p:scale>
        <p:origin x="-696"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3187"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3188"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3189"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BA47D30-E0F3-4D38-9844-FCB8628A58CC}" type="slidenum">
              <a:rPr lang="en-US"/>
              <a:pPr>
                <a:defRPr/>
              </a:pPr>
              <a:t>‹#›</a:t>
            </a:fld>
            <a:endParaRPr lang="en-US"/>
          </a:p>
        </p:txBody>
      </p:sp>
    </p:spTree>
    <p:extLst>
      <p:ext uri="{BB962C8B-B14F-4D97-AF65-F5344CB8AC3E}">
        <p14:creationId xmlns:p14="http://schemas.microsoft.com/office/powerpoint/2010/main" val="3096064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23"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2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FE5DD3F-05EB-432D-9CD6-0106211BF568}" type="slidenum">
              <a:rPr lang="en-US"/>
              <a:pPr>
                <a:defRPr/>
              </a:pPr>
              <a:t>‹#›</a:t>
            </a:fld>
            <a:endParaRPr lang="en-US"/>
          </a:p>
        </p:txBody>
      </p:sp>
    </p:spTree>
    <p:extLst>
      <p:ext uri="{BB962C8B-B14F-4D97-AF65-F5344CB8AC3E}">
        <p14:creationId xmlns:p14="http://schemas.microsoft.com/office/powerpoint/2010/main" val="248806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E5DD3F-05EB-432D-9CD6-0106211BF568}" type="slidenum">
              <a:rPr lang="en-US" smtClean="0"/>
              <a:pPr>
                <a:defRPr/>
              </a:pPr>
              <a:t>2</a:t>
            </a:fld>
            <a:endParaRPr lang="en-US"/>
          </a:p>
        </p:txBody>
      </p:sp>
    </p:spTree>
    <p:extLst>
      <p:ext uri="{BB962C8B-B14F-4D97-AF65-F5344CB8AC3E}">
        <p14:creationId xmlns:p14="http://schemas.microsoft.com/office/powerpoint/2010/main" val="1494710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E5DD3F-05EB-432D-9CD6-0106211BF568}" type="slidenum">
              <a:rPr lang="en-US" smtClean="0"/>
              <a:pPr>
                <a:defRPr/>
              </a:pPr>
              <a:t>11</a:t>
            </a:fld>
            <a:endParaRPr lang="en-US"/>
          </a:p>
        </p:txBody>
      </p:sp>
    </p:spTree>
    <p:extLst>
      <p:ext uri="{BB962C8B-B14F-4D97-AF65-F5344CB8AC3E}">
        <p14:creationId xmlns:p14="http://schemas.microsoft.com/office/powerpoint/2010/main" val="1494710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E5DD3F-05EB-432D-9CD6-0106211BF568}" type="slidenum">
              <a:rPr lang="en-US" smtClean="0"/>
              <a:pPr>
                <a:defRPr/>
              </a:pPr>
              <a:t>3</a:t>
            </a:fld>
            <a:endParaRPr lang="en-US"/>
          </a:p>
        </p:txBody>
      </p:sp>
    </p:spTree>
    <p:extLst>
      <p:ext uri="{BB962C8B-B14F-4D97-AF65-F5344CB8AC3E}">
        <p14:creationId xmlns:p14="http://schemas.microsoft.com/office/powerpoint/2010/main" val="1494710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E5DD3F-05EB-432D-9CD6-0106211BF568}" type="slidenum">
              <a:rPr lang="en-US" smtClean="0"/>
              <a:pPr>
                <a:defRPr/>
              </a:pPr>
              <a:t>4</a:t>
            </a:fld>
            <a:endParaRPr lang="en-US"/>
          </a:p>
        </p:txBody>
      </p:sp>
    </p:spTree>
    <p:extLst>
      <p:ext uri="{BB962C8B-B14F-4D97-AF65-F5344CB8AC3E}">
        <p14:creationId xmlns:p14="http://schemas.microsoft.com/office/powerpoint/2010/main" val="1494710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E5DD3F-05EB-432D-9CD6-0106211BF568}" type="slidenum">
              <a:rPr lang="en-US" smtClean="0"/>
              <a:pPr>
                <a:defRPr/>
              </a:pPr>
              <a:t>5</a:t>
            </a:fld>
            <a:endParaRPr lang="en-US"/>
          </a:p>
        </p:txBody>
      </p:sp>
    </p:spTree>
    <p:extLst>
      <p:ext uri="{BB962C8B-B14F-4D97-AF65-F5344CB8AC3E}">
        <p14:creationId xmlns:p14="http://schemas.microsoft.com/office/powerpoint/2010/main" val="149471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E5DD3F-05EB-432D-9CD6-0106211BF568}" type="slidenum">
              <a:rPr lang="en-US" smtClean="0"/>
              <a:pPr>
                <a:defRPr/>
              </a:pPr>
              <a:t>6</a:t>
            </a:fld>
            <a:endParaRPr lang="en-US"/>
          </a:p>
        </p:txBody>
      </p:sp>
    </p:spTree>
    <p:extLst>
      <p:ext uri="{BB962C8B-B14F-4D97-AF65-F5344CB8AC3E}">
        <p14:creationId xmlns:p14="http://schemas.microsoft.com/office/powerpoint/2010/main" val="1494710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E5DD3F-05EB-432D-9CD6-0106211BF568}" type="slidenum">
              <a:rPr lang="en-US" smtClean="0"/>
              <a:pPr>
                <a:defRPr/>
              </a:pPr>
              <a:t>7</a:t>
            </a:fld>
            <a:endParaRPr lang="en-US"/>
          </a:p>
        </p:txBody>
      </p:sp>
    </p:spTree>
    <p:extLst>
      <p:ext uri="{BB962C8B-B14F-4D97-AF65-F5344CB8AC3E}">
        <p14:creationId xmlns:p14="http://schemas.microsoft.com/office/powerpoint/2010/main" val="1494710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E5DD3F-05EB-432D-9CD6-0106211BF568}" type="slidenum">
              <a:rPr lang="en-US" smtClean="0"/>
              <a:pPr>
                <a:defRPr/>
              </a:pPr>
              <a:t>8</a:t>
            </a:fld>
            <a:endParaRPr lang="en-US"/>
          </a:p>
        </p:txBody>
      </p:sp>
    </p:spTree>
    <p:extLst>
      <p:ext uri="{BB962C8B-B14F-4D97-AF65-F5344CB8AC3E}">
        <p14:creationId xmlns:p14="http://schemas.microsoft.com/office/powerpoint/2010/main" val="1494710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E5DD3F-05EB-432D-9CD6-0106211BF568}" type="slidenum">
              <a:rPr lang="en-US" smtClean="0"/>
              <a:pPr>
                <a:defRPr/>
              </a:pPr>
              <a:t>9</a:t>
            </a:fld>
            <a:endParaRPr lang="en-US"/>
          </a:p>
        </p:txBody>
      </p:sp>
    </p:spTree>
    <p:extLst>
      <p:ext uri="{BB962C8B-B14F-4D97-AF65-F5344CB8AC3E}">
        <p14:creationId xmlns:p14="http://schemas.microsoft.com/office/powerpoint/2010/main" val="1494710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FE5DD3F-05EB-432D-9CD6-0106211BF568}" type="slidenum">
              <a:rPr lang="en-US" smtClean="0"/>
              <a:pPr>
                <a:defRPr/>
              </a:pPr>
              <a:t>10</a:t>
            </a:fld>
            <a:endParaRPr lang="en-US"/>
          </a:p>
        </p:txBody>
      </p:sp>
    </p:spTree>
    <p:extLst>
      <p:ext uri="{BB962C8B-B14F-4D97-AF65-F5344CB8AC3E}">
        <p14:creationId xmlns:p14="http://schemas.microsoft.com/office/powerpoint/2010/main" val="149471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1290"/>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44958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533400"/>
          </a:xfrm>
        </p:spPr>
        <p:txBody>
          <a:bodyPr>
            <a:noAutofit/>
          </a:bodyPr>
          <a:lstStyle>
            <a:lvl1pPr algn="l">
              <a:defRPr sz="4000" b="1"/>
            </a:lvl1pPr>
          </a:lstStyle>
          <a:p>
            <a:r>
              <a:rPr lang="en-US" smtClean="0"/>
              <a:t>Click to edit Master title style</a:t>
            </a:r>
            <a:endParaRPr lang="en-US" dirty="0"/>
          </a:p>
        </p:txBody>
      </p:sp>
      <p:sp>
        <p:nvSpPr>
          <p:cNvPr id="3" name="Content Placeholder 2"/>
          <p:cNvSpPr>
            <a:spLocks noGrp="1"/>
          </p:cNvSpPr>
          <p:nvPr>
            <p:ph idx="1"/>
          </p:nvPr>
        </p:nvSpPr>
        <p:spPr>
          <a:xfrm>
            <a:off x="457200" y="1981200"/>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572000"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8" descr="http://www.northflorida.va.gov/NORTHFLORIDA/images/VA_Signature_Blue_300dpi_2-5in_hres.jpg"/>
          <p:cNvPicPr>
            <a:picLocks noChangeAspect="1" noChangeArrowheads="1"/>
          </p:cNvPicPr>
          <p:nvPr userDrawn="1"/>
        </p:nvPicPr>
        <p:blipFill>
          <a:blip r:embed="rId2" cstate="print"/>
          <a:srcRect/>
          <a:stretch>
            <a:fillRect/>
          </a:stretch>
        </p:blipFill>
        <p:spPr bwMode="auto">
          <a:xfrm>
            <a:off x="6650038" y="0"/>
            <a:ext cx="2493962" cy="685800"/>
          </a:xfrm>
          <a:prstGeom prst="rect">
            <a:avLst/>
          </a:prstGeom>
          <a:noFill/>
          <a:ln w="9525">
            <a:noFill/>
            <a:miter lim="800000"/>
            <a:headEnd/>
            <a:tailEnd/>
          </a:ln>
        </p:spPr>
      </p:pic>
      <p:sp>
        <p:nvSpPr>
          <p:cNvPr id="4" name="Slide Number Placeholder 4"/>
          <p:cNvSpPr>
            <a:spLocks noGrp="1"/>
          </p:cNvSpPr>
          <p:nvPr>
            <p:ph type="sldNum" sz="quarter" idx="10"/>
          </p:nvPr>
        </p:nvSpPr>
        <p:spPr>
          <a:xfrm>
            <a:off x="6858000" y="6356350"/>
            <a:ext cx="2133600" cy="365125"/>
          </a:xfrm>
        </p:spPr>
        <p:txBody>
          <a:bodyPr/>
          <a:lstStyle>
            <a:lvl1pPr>
              <a:defRPr/>
            </a:lvl1pPr>
          </a:lstStyle>
          <a:p>
            <a:pPr>
              <a:defRPr/>
            </a:pPr>
            <a:fld id="{DB34F438-A5EF-44FE-809B-BED63E2EF3B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ACC091F4-EFF3-48D6-948D-9A12E9C8F72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4E25B06-E3BC-48FF-A69D-A46FF9CD1F33}" type="slidenum">
              <a:rPr lang="en-US"/>
              <a:pPr>
                <a:defRPr/>
              </a:pPr>
              <a:t>‹#›</a:t>
            </a:fld>
            <a:endParaRPr lang="en-US"/>
          </a:p>
        </p:txBody>
      </p:sp>
      <p:pic>
        <p:nvPicPr>
          <p:cNvPr id="1031" name="Picture 2"/>
          <p:cNvPicPr>
            <a:picLocks noChangeAspect="1" noChangeArrowheads="1"/>
          </p:cNvPicPr>
          <p:nvPr/>
        </p:nvPicPr>
        <p:blipFill>
          <a:blip r:embed="rId13" cstate="print"/>
          <a:srcRect t="2174" r="29738"/>
          <a:stretch>
            <a:fillRect/>
          </a:stretch>
        </p:blipFill>
        <p:spPr bwMode="auto">
          <a:xfrm>
            <a:off x="9525" y="0"/>
            <a:ext cx="9134475" cy="6858000"/>
          </a:xfrm>
          <a:prstGeom prst="rect">
            <a:avLst/>
          </a:prstGeom>
          <a:noFill/>
          <a:ln w="9525">
            <a:noFill/>
            <a:miter lim="800000"/>
            <a:headEnd/>
            <a:tailEnd/>
          </a:ln>
        </p:spPr>
      </p:pic>
      <p:pic>
        <p:nvPicPr>
          <p:cNvPr id="1032" name="Picture 8" descr="http://www.northflorida.va.gov/NORTHFLORIDA/images/VA_Signature_Blue_300dpi_2-5in_hres.jpg"/>
          <p:cNvPicPr>
            <a:picLocks noChangeAspect="1" noChangeArrowheads="1"/>
          </p:cNvPicPr>
          <p:nvPr/>
        </p:nvPicPr>
        <p:blipFill>
          <a:blip r:embed="rId14" cstate="print"/>
          <a:srcRect/>
          <a:stretch>
            <a:fillRect/>
          </a:stretch>
        </p:blipFill>
        <p:spPr bwMode="auto">
          <a:xfrm>
            <a:off x="6650038" y="0"/>
            <a:ext cx="2493962"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www.dnb.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dsbs.sba.gov/dsbs/search/dsp_dsbs.cfm" TargetMode="External"/><Relationship Id="rId4" Type="http://schemas.openxmlformats.org/officeDocument/2006/relationships/hyperlink" Target="http://www.census.gov/eos/www/naic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sb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acquisition.gov/"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fbo.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VA.Acquisition.Systems@va.gov" TargetMode="External"/><Relationship Id="rId2" Type="http://schemas.openxmlformats.org/officeDocument/2006/relationships/hyperlink" Target="https://www.vendorportal.ecms.va.gov/eVP/fco/FCO.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vip.vetbiz.gov/" TargetMode="External"/><Relationship Id="rId2" Type="http://schemas.openxmlformats.org/officeDocument/2006/relationships/hyperlink" Target="http://www.va.gov/osdbu/verific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va.gov/osdbu/verification/assistance/counseling.asp"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va.gov/osdbu/about/contacts.asp#sbl" TargetMode="Externa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hyperlink" Target="https://www.vendorportal.ecms.va.gov/eVP/fco/FCO.aspx" TargetMode="External"/><Relationship Id="rId2" Type="http://schemas.openxmlformats.org/officeDocument/2006/relationships/hyperlink" Target="http://www.fedbizopps.gov/" TargetMode="External"/><Relationship Id="rId1" Type="http://schemas.openxmlformats.org/officeDocument/2006/relationships/slideLayout" Target="../slideLayouts/slideLayout9.xml"/><Relationship Id="rId6" Type="http://schemas.openxmlformats.org/officeDocument/2006/relationships/hyperlink" Target="http://www.vacanteen.va.gov/DoingBusinessWithVCS.php" TargetMode="External"/><Relationship Id="rId5" Type="http://schemas.openxmlformats.org/officeDocument/2006/relationships/hyperlink" Target="http://www.va.gov/oal/business/dbwva.asp" TargetMode="External"/><Relationship Id="rId4" Type="http://schemas.openxmlformats.org/officeDocument/2006/relationships/hyperlink" Target="https://www.ebuy.gsa.gov/"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gsa.gov/os3" TargetMode="External"/><Relationship Id="rId2" Type="http://schemas.openxmlformats.org/officeDocument/2006/relationships/hyperlink" Target="http://www.nasa.sewp.gov/" TargetMode="Externa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http://www.gsa.gov/portal/content/198473" TargetMode="External"/><Relationship Id="rId2" Type="http://schemas.openxmlformats.org/officeDocument/2006/relationships/hyperlink" Target="https://www.ebuy.gsa.gov/" TargetMode="External"/><Relationship Id="rId1" Type="http://schemas.openxmlformats.org/officeDocument/2006/relationships/slideLayout" Target="../slideLayouts/slideLayout9.xml"/><Relationship Id="rId4" Type="http://schemas.openxmlformats.org/officeDocument/2006/relationships/hyperlink" Target="http://www.gsa.gov/service-disabled"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Hattie.Williams@va.gov" TargetMode="External"/><Relationship Id="rId2" Type="http://schemas.openxmlformats.org/officeDocument/2006/relationships/hyperlink" Target="mailto:Bradley.Weatherby@va.gov"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bo.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am.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0" y="990600"/>
            <a:ext cx="8991600" cy="5181600"/>
          </a:xfrm>
        </p:spPr>
        <p:txBody>
          <a:bodyPr rtlCol="0">
            <a:normAutofit/>
          </a:bodyPr>
          <a:lstStyle/>
          <a:p>
            <a:pPr eaLnBrk="1" fontAlgn="auto" hangingPunct="1">
              <a:spcAft>
                <a:spcPts val="0"/>
              </a:spcAft>
              <a:defRPr/>
            </a:pPr>
            <a:r>
              <a:rPr lang="en-US" sz="5000" b="1" dirty="0" smtClean="0">
                <a:cs typeface="Arial" pitchFamily="34" charset="0"/>
              </a:rPr>
              <a:t>Doing Business With The Department of Veterans Affairs</a:t>
            </a:r>
            <a:endParaRPr lang="en-US" sz="4800" b="1" dirty="0" smtClean="0">
              <a:cs typeface="Arial" pitchFamily="34" charset="0"/>
            </a:endParaRPr>
          </a:p>
        </p:txBody>
      </p:sp>
      <p:pic>
        <p:nvPicPr>
          <p:cNvPr id="14339" name="Picture 8" descr="http://www.northflorida.va.gov/NORTHFLORIDA/images/VA_Signature_Blue_300dpi_2-5in_hres.jpg"/>
          <p:cNvPicPr>
            <a:picLocks noChangeAspect="1" noChangeArrowheads="1"/>
          </p:cNvPicPr>
          <p:nvPr/>
        </p:nvPicPr>
        <p:blipFill>
          <a:blip r:embed="rId2" cstate="print"/>
          <a:srcRect/>
          <a:stretch>
            <a:fillRect/>
          </a:stretch>
        </p:blipFill>
        <p:spPr bwMode="auto">
          <a:xfrm>
            <a:off x="6650038" y="0"/>
            <a:ext cx="2493962" cy="685800"/>
          </a:xfrm>
          <a:prstGeom prst="rect">
            <a:avLst/>
          </a:prstGeom>
          <a:noFill/>
          <a:ln w="9525">
            <a:noFill/>
            <a:miter lim="800000"/>
            <a:headEnd/>
            <a:tailEnd/>
          </a:ln>
        </p:spPr>
      </p:pic>
      <p:sp>
        <p:nvSpPr>
          <p:cNvPr id="2" name="Slide Number Placeholder 1"/>
          <p:cNvSpPr>
            <a:spLocks noGrp="1"/>
          </p:cNvSpPr>
          <p:nvPr>
            <p:ph type="sldNum" sz="quarter" idx="10"/>
          </p:nvPr>
        </p:nvSpPr>
        <p:spPr/>
        <p:txBody>
          <a:bodyPr/>
          <a:lstStyle/>
          <a:p>
            <a:pPr>
              <a:defRPr/>
            </a:pPr>
            <a:fld id="{DB34F438-A5EF-44FE-809B-BED63E2EF3B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pPr algn="ctr"/>
            <a:r>
              <a:rPr lang="en-US" sz="4400" dirty="0" smtClean="0"/>
              <a:t/>
            </a:r>
            <a:br>
              <a:rPr lang="en-US" sz="4400" dirty="0" smtClean="0"/>
            </a:br>
            <a:r>
              <a:rPr lang="en-US" dirty="0"/>
              <a:t>Procurement </a:t>
            </a:r>
            <a:r>
              <a:rPr lang="en-US" dirty="0" smtClean="0"/>
              <a:t>Action </a:t>
            </a:r>
            <a:r>
              <a:rPr lang="en-US" dirty="0"/>
              <a:t>I</a:t>
            </a:r>
            <a:r>
              <a:rPr lang="en-US" dirty="0" smtClean="0"/>
              <a:t>tems</a:t>
            </a:r>
            <a:r>
              <a:rPr lang="en-US" dirty="0"/>
              <a:t>:</a:t>
            </a:r>
            <a:r>
              <a:rPr lang="en-US" sz="4400" dirty="0"/>
              <a:t/>
            </a:r>
            <a:br>
              <a:rPr lang="en-US" sz="4400" dirty="0"/>
            </a:br>
            <a:endParaRPr lang="en-US" sz="4400" u="sng" dirty="0">
              <a:cs typeface="Arial" panose="020B0604020202020204" pitchFamily="34" charset="0"/>
            </a:endParaRPr>
          </a:p>
        </p:txBody>
      </p:sp>
      <p:sp>
        <p:nvSpPr>
          <p:cNvPr id="3" name="Content Placeholder 2"/>
          <p:cNvSpPr>
            <a:spLocks noGrp="1"/>
          </p:cNvSpPr>
          <p:nvPr>
            <p:ph idx="1"/>
          </p:nvPr>
        </p:nvSpPr>
        <p:spPr>
          <a:xfrm>
            <a:off x="228600" y="1828800"/>
            <a:ext cx="8686800" cy="4876800"/>
          </a:xfrm>
        </p:spPr>
        <p:txBody>
          <a:bodyPr/>
          <a:lstStyle/>
          <a:p>
            <a:pPr>
              <a:buFont typeface="Arial" panose="020B0604020202020204" pitchFamily="34" charset="0"/>
              <a:buChar char="•"/>
            </a:pPr>
            <a:r>
              <a:rPr lang="en-US" sz="2400" b="1" dirty="0" smtClean="0">
                <a:solidFill>
                  <a:srgbClr val="FF3300"/>
                </a:solidFill>
              </a:rPr>
              <a:t>Register </a:t>
            </a:r>
            <a:r>
              <a:rPr lang="en-US" sz="2400" b="1" dirty="0">
                <a:solidFill>
                  <a:srgbClr val="FF3300"/>
                </a:solidFill>
              </a:rPr>
              <a:t>with Dun &amp; Bradstreet </a:t>
            </a:r>
            <a:r>
              <a:rPr lang="en-US" sz="2400" dirty="0"/>
              <a:t>to obtain a D-U-N-S Number, a unique nine-digit number unique to your small business. Learn more at </a:t>
            </a:r>
            <a:r>
              <a:rPr lang="en-US" sz="2400" dirty="0">
                <a:hlinkClick r:id="rId3"/>
              </a:rPr>
              <a:t>http://</a:t>
            </a:r>
            <a:r>
              <a:rPr lang="en-US" sz="2400" dirty="0" smtClean="0">
                <a:hlinkClick r:id="rId3"/>
              </a:rPr>
              <a:t>www.dnb.com</a:t>
            </a:r>
            <a:r>
              <a:rPr lang="en-US" sz="2400" dirty="0" smtClean="0"/>
              <a:t> . </a:t>
            </a:r>
            <a:endParaRPr lang="en-US" sz="2400" dirty="0"/>
          </a:p>
          <a:p>
            <a:r>
              <a:rPr lang="en-US" sz="2400" b="1" dirty="0" smtClean="0">
                <a:solidFill>
                  <a:srgbClr val="FF3300"/>
                </a:solidFill>
              </a:rPr>
              <a:t>Know </a:t>
            </a:r>
            <a:r>
              <a:rPr lang="en-US" sz="2400" b="1" dirty="0">
                <a:solidFill>
                  <a:srgbClr val="FF3300"/>
                </a:solidFill>
              </a:rPr>
              <a:t>your North American Industry Classification System (NAICS) Codes</a:t>
            </a:r>
            <a:r>
              <a:rPr lang="en-US" sz="2400" b="1" dirty="0"/>
              <a:t>, </a:t>
            </a:r>
            <a:r>
              <a:rPr lang="en-US" sz="2400" dirty="0"/>
              <a:t>the six-digit industry codes that identify and classify your product and services. Learn more at </a:t>
            </a:r>
            <a:r>
              <a:rPr lang="en-US" sz="2400" dirty="0">
                <a:hlinkClick r:id="rId4"/>
              </a:rPr>
              <a:t>http://www.census.gov/eos/www/naics</a:t>
            </a:r>
            <a:r>
              <a:rPr lang="en-US" sz="2400" dirty="0" smtClean="0">
                <a:hlinkClick r:id="rId4"/>
              </a:rPr>
              <a:t>/</a:t>
            </a:r>
            <a:r>
              <a:rPr lang="en-US" sz="2400" dirty="0" smtClean="0"/>
              <a:t> . </a:t>
            </a:r>
            <a:endParaRPr lang="en-US" sz="2400" dirty="0"/>
          </a:p>
          <a:p>
            <a:r>
              <a:rPr lang="en-US" sz="2400" b="1" dirty="0">
                <a:solidFill>
                  <a:srgbClr val="FF3300"/>
                </a:solidFill>
              </a:rPr>
              <a:t>Register with Dynamic Small Business Search (DSBS) </a:t>
            </a:r>
            <a:r>
              <a:rPr lang="en-US" sz="2400" dirty="0"/>
              <a:t>to self-certify and search for small business opportunities. Learn more at </a:t>
            </a:r>
            <a:r>
              <a:rPr lang="en-US" sz="2400" dirty="0">
                <a:hlinkClick r:id="rId5"/>
              </a:rPr>
              <a:t>http://</a:t>
            </a:r>
            <a:r>
              <a:rPr lang="en-US" sz="2400" dirty="0" smtClean="0">
                <a:hlinkClick r:id="rId5"/>
              </a:rPr>
              <a:t>dsbs.sba.gov/dsbs/search/dsp_dsbs.cfm</a:t>
            </a:r>
            <a:r>
              <a:rPr lang="en-US" sz="2400" dirty="0" smtClean="0"/>
              <a:t> . </a:t>
            </a:r>
            <a:endParaRPr lang="en-US" sz="2400" dirty="0"/>
          </a:p>
          <a:p>
            <a:pPr marL="0" indent="0">
              <a:buNone/>
            </a:pPr>
            <a:endParaRPr lang="en-US" sz="2400" dirty="0"/>
          </a:p>
        </p:txBody>
      </p:sp>
    </p:spTree>
    <p:extLst>
      <p:ext uri="{BB962C8B-B14F-4D97-AF65-F5344CB8AC3E}">
        <p14:creationId xmlns:p14="http://schemas.microsoft.com/office/powerpoint/2010/main" val="3234497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534400" cy="914400"/>
          </a:xfrm>
        </p:spPr>
        <p:txBody>
          <a:bodyPr/>
          <a:lstStyle/>
          <a:p>
            <a:pPr algn="ctr"/>
            <a:r>
              <a:rPr lang="en-US" sz="4400" dirty="0" smtClean="0"/>
              <a:t/>
            </a:r>
            <a:br>
              <a:rPr lang="en-US" sz="4400" dirty="0" smtClean="0"/>
            </a:br>
            <a:r>
              <a:rPr lang="en-US" dirty="0"/>
              <a:t>Procurement Action </a:t>
            </a:r>
            <a:r>
              <a:rPr lang="en-US" dirty="0" smtClean="0"/>
              <a:t>Items, Continued:</a:t>
            </a:r>
            <a:r>
              <a:rPr lang="en-US" sz="4400" dirty="0"/>
              <a:t/>
            </a:r>
            <a:br>
              <a:rPr lang="en-US" sz="4400" dirty="0"/>
            </a:br>
            <a:endParaRPr lang="en-US" sz="4400" u="sng" dirty="0">
              <a:cs typeface="Arial" panose="020B0604020202020204" pitchFamily="34" charset="0"/>
            </a:endParaRPr>
          </a:p>
        </p:txBody>
      </p:sp>
      <p:sp>
        <p:nvSpPr>
          <p:cNvPr id="3" name="Content Placeholder 2"/>
          <p:cNvSpPr>
            <a:spLocks noGrp="1"/>
          </p:cNvSpPr>
          <p:nvPr>
            <p:ph idx="1"/>
          </p:nvPr>
        </p:nvSpPr>
        <p:spPr>
          <a:xfrm>
            <a:off x="228600" y="1828800"/>
            <a:ext cx="8686800" cy="4876800"/>
          </a:xfrm>
        </p:spPr>
        <p:txBody>
          <a:bodyPr/>
          <a:lstStyle/>
          <a:p>
            <a:r>
              <a:rPr lang="en-US" sz="2400" b="1" dirty="0" smtClean="0">
                <a:solidFill>
                  <a:srgbClr val="FF3300"/>
                </a:solidFill>
              </a:rPr>
              <a:t>Create </a:t>
            </a:r>
            <a:r>
              <a:rPr lang="en-US" sz="2400" b="1" dirty="0">
                <a:solidFill>
                  <a:srgbClr val="FF3300"/>
                </a:solidFill>
              </a:rPr>
              <a:t>a Capabilities Statement </a:t>
            </a:r>
            <a:r>
              <a:rPr lang="en-US" sz="2400" dirty="0"/>
              <a:t>to demonstrate and emphasize your small business capabilities and past performance. </a:t>
            </a:r>
            <a:endParaRPr lang="en-US" sz="2400" dirty="0" smtClean="0"/>
          </a:p>
          <a:p>
            <a:r>
              <a:rPr lang="en-US" sz="2400" b="1" dirty="0" smtClean="0">
                <a:solidFill>
                  <a:srgbClr val="FF3300"/>
                </a:solidFill>
              </a:rPr>
              <a:t>Know </a:t>
            </a:r>
            <a:r>
              <a:rPr lang="en-US" sz="2400" b="1" dirty="0">
                <a:solidFill>
                  <a:srgbClr val="FF3300"/>
                </a:solidFill>
              </a:rPr>
              <a:t>small business requirements: </a:t>
            </a:r>
            <a:r>
              <a:rPr lang="en-US" sz="2400" dirty="0"/>
              <a:t>the Small Business Administration (SBA) has a web portal filled with resources to help small businesses understand the federal marketplace. Learn more at </a:t>
            </a:r>
            <a:r>
              <a:rPr lang="en-US" sz="2400" dirty="0">
                <a:hlinkClick r:id="rId3"/>
              </a:rPr>
              <a:t>https://</a:t>
            </a:r>
            <a:r>
              <a:rPr lang="en-US" sz="2400" dirty="0" smtClean="0">
                <a:hlinkClick r:id="rId3"/>
              </a:rPr>
              <a:t>www.sba.gov</a:t>
            </a:r>
            <a:r>
              <a:rPr lang="en-US" sz="2400" dirty="0" smtClean="0"/>
              <a:t> . </a:t>
            </a:r>
            <a:endParaRPr lang="en-US" sz="2400" dirty="0"/>
          </a:p>
          <a:p>
            <a:r>
              <a:rPr lang="en-US" sz="2400" b="1" dirty="0">
                <a:solidFill>
                  <a:srgbClr val="FF3300"/>
                </a:solidFill>
              </a:rPr>
              <a:t>Conduct market research </a:t>
            </a:r>
            <a:r>
              <a:rPr lang="en-US" sz="2400" dirty="0"/>
              <a:t>for real-time information on industry and competitive analysis. Know how your market, customers, and competition affect your small business. </a:t>
            </a:r>
          </a:p>
          <a:p>
            <a:r>
              <a:rPr lang="en-US" sz="2400" b="1" dirty="0">
                <a:solidFill>
                  <a:srgbClr val="FF3300"/>
                </a:solidFill>
              </a:rPr>
              <a:t>Know Federal Acquisition Regulations: </a:t>
            </a:r>
            <a:r>
              <a:rPr lang="en-US" sz="2400" dirty="0"/>
              <a:t>learn about the Federal Acquisition Regulation (FAR) guidelines at </a:t>
            </a:r>
            <a:r>
              <a:rPr lang="en-US" sz="2400" dirty="0">
                <a:hlinkClick r:id="rId4"/>
              </a:rPr>
              <a:t>http://</a:t>
            </a:r>
            <a:r>
              <a:rPr lang="en-US" sz="2400" dirty="0" smtClean="0">
                <a:hlinkClick r:id="rId4"/>
              </a:rPr>
              <a:t>www.acquisition.gov</a:t>
            </a:r>
            <a:r>
              <a:rPr lang="en-US" sz="2400" dirty="0" smtClean="0"/>
              <a:t> .</a:t>
            </a:r>
            <a:endParaRPr lang="en-US" sz="2400" dirty="0"/>
          </a:p>
          <a:p>
            <a:pPr marL="0" indent="0">
              <a:buNone/>
            </a:pPr>
            <a:endParaRPr lang="en-US" sz="2400" dirty="0"/>
          </a:p>
          <a:p>
            <a:endParaRPr lang="en-US" sz="2400" dirty="0"/>
          </a:p>
          <a:p>
            <a:pPr marL="0" indent="0">
              <a:buNone/>
            </a:pPr>
            <a:endParaRPr lang="en-US" sz="2400" dirty="0"/>
          </a:p>
        </p:txBody>
      </p:sp>
    </p:spTree>
    <p:extLst>
      <p:ext uri="{BB962C8B-B14F-4D97-AF65-F5344CB8AC3E}">
        <p14:creationId xmlns:p14="http://schemas.microsoft.com/office/powerpoint/2010/main" val="1997008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153400" cy="533400"/>
          </a:xfrm>
        </p:spPr>
        <p:txBody>
          <a:bodyPr/>
          <a:lstStyle/>
          <a:p>
            <a:r>
              <a:rPr lang="en-US" dirty="0" smtClean="0"/>
              <a:t> </a:t>
            </a:r>
            <a:r>
              <a:rPr lang="en-US" sz="3600" dirty="0"/>
              <a:t>Find Federal Contracting Opportunities</a:t>
            </a:r>
            <a:r>
              <a:rPr lang="en-US" dirty="0"/>
              <a:t>:</a:t>
            </a:r>
          </a:p>
        </p:txBody>
      </p:sp>
      <p:sp>
        <p:nvSpPr>
          <p:cNvPr id="3" name="Content Placeholder 2"/>
          <p:cNvSpPr>
            <a:spLocks noGrp="1"/>
          </p:cNvSpPr>
          <p:nvPr>
            <p:ph idx="1"/>
          </p:nvPr>
        </p:nvSpPr>
        <p:spPr/>
        <p:txBody>
          <a:bodyPr/>
          <a:lstStyle/>
          <a:p>
            <a:endParaRPr lang="en-US" dirty="0"/>
          </a:p>
          <a:p>
            <a:r>
              <a:rPr lang="en-US" b="1" dirty="0">
                <a:solidFill>
                  <a:srgbClr val="FF3300"/>
                </a:solidFill>
              </a:rPr>
              <a:t>Federal Business Opportunities (</a:t>
            </a:r>
            <a:r>
              <a:rPr lang="en-US" b="1" dirty="0" err="1">
                <a:solidFill>
                  <a:srgbClr val="FF3300"/>
                </a:solidFill>
              </a:rPr>
              <a:t>FedBizOpps</a:t>
            </a:r>
            <a:r>
              <a:rPr lang="en-US" b="1" dirty="0">
                <a:solidFill>
                  <a:srgbClr val="FF3300"/>
                </a:solidFill>
              </a:rPr>
              <a:t> or FBO): </a:t>
            </a:r>
            <a:r>
              <a:rPr lang="en-US" dirty="0"/>
              <a:t>FBO contains federal contracting opportunities over the micro-purchase threshold of $25,000.00. Learn more at </a:t>
            </a:r>
            <a:r>
              <a:rPr lang="en-US" dirty="0">
                <a:hlinkClick r:id="rId2"/>
              </a:rPr>
              <a:t>http://</a:t>
            </a:r>
            <a:r>
              <a:rPr lang="en-US" dirty="0" smtClean="0">
                <a:hlinkClick r:id="rId2"/>
              </a:rPr>
              <a:t>www.fbo.gov</a:t>
            </a:r>
            <a:r>
              <a:rPr lang="en-US" dirty="0"/>
              <a:t> </a:t>
            </a:r>
            <a:r>
              <a:rPr lang="en-US" dirty="0" smtClean="0"/>
              <a:t>.</a:t>
            </a:r>
            <a:endParaRPr lang="en-US" dirty="0"/>
          </a:p>
        </p:txBody>
      </p:sp>
    </p:spTree>
    <p:extLst>
      <p:ext uri="{BB962C8B-B14F-4D97-AF65-F5344CB8AC3E}">
        <p14:creationId xmlns:p14="http://schemas.microsoft.com/office/powerpoint/2010/main" val="458457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43000"/>
            <a:ext cx="8991600" cy="762000"/>
          </a:xfrm>
        </p:spPr>
        <p:txBody>
          <a:bodyPr/>
          <a:lstStyle/>
          <a:p>
            <a:r>
              <a:rPr lang="en-US" dirty="0" smtClean="0"/>
              <a:t> </a:t>
            </a:r>
            <a:r>
              <a:rPr lang="en-US" sz="3200" dirty="0"/>
              <a:t>Find Federal Contracting </a:t>
            </a:r>
            <a:r>
              <a:rPr lang="en-US" sz="3200" dirty="0" smtClean="0"/>
              <a:t>Opportunities(continued</a:t>
            </a:r>
            <a:r>
              <a:rPr lang="en-US" sz="3200" dirty="0"/>
              <a:t>)</a:t>
            </a:r>
          </a:p>
        </p:txBody>
      </p:sp>
      <p:sp>
        <p:nvSpPr>
          <p:cNvPr id="3" name="Content Placeholder 2"/>
          <p:cNvSpPr>
            <a:spLocks noGrp="1"/>
          </p:cNvSpPr>
          <p:nvPr>
            <p:ph idx="1"/>
          </p:nvPr>
        </p:nvSpPr>
        <p:spPr/>
        <p:txBody>
          <a:bodyPr/>
          <a:lstStyle/>
          <a:p>
            <a:r>
              <a:rPr lang="en-US" sz="2800" b="1" dirty="0" smtClean="0">
                <a:solidFill>
                  <a:srgbClr val="FF3300"/>
                </a:solidFill>
              </a:rPr>
              <a:t>VA </a:t>
            </a:r>
            <a:r>
              <a:rPr lang="en-US" sz="2800" b="1" dirty="0">
                <a:solidFill>
                  <a:srgbClr val="FF3300"/>
                </a:solidFill>
              </a:rPr>
              <a:t>Forecast of Contracting Opportunities (FCO): </a:t>
            </a:r>
            <a:r>
              <a:rPr lang="en-US" sz="2800" dirty="0"/>
              <a:t>VA FCO presents best estimates of procurement opportunities expected for current and future fiscal years. Each federal agency produces a FCO; all information is published for planning purposes only. Learn more at </a:t>
            </a:r>
            <a:r>
              <a:rPr lang="en-US" sz="2800" dirty="0">
                <a:hlinkClick r:id="rId2"/>
              </a:rPr>
              <a:t>https://</a:t>
            </a:r>
            <a:r>
              <a:rPr lang="en-US" sz="2800" dirty="0" smtClean="0">
                <a:hlinkClick r:id="rId2"/>
              </a:rPr>
              <a:t>www.vendorportal.ecms.va.gov/eVP/fco/FCO.aspx</a:t>
            </a:r>
            <a:r>
              <a:rPr lang="en-US" sz="2800" dirty="0" smtClean="0"/>
              <a:t> . </a:t>
            </a:r>
            <a:r>
              <a:rPr lang="en-US" sz="2800" dirty="0"/>
              <a:t>For help with VA FCO, email VA Acquisition Help Desk at </a:t>
            </a:r>
            <a:r>
              <a:rPr lang="en-US" sz="2800" dirty="0" smtClean="0">
                <a:hlinkClick r:id="rId3"/>
              </a:rPr>
              <a:t>VA.Acquisition.Systems@va.gov</a:t>
            </a:r>
            <a:r>
              <a:rPr lang="en-US" sz="2800" dirty="0" smtClean="0"/>
              <a:t> . </a:t>
            </a:r>
            <a:endParaRPr lang="en-US" sz="2800" dirty="0"/>
          </a:p>
          <a:p>
            <a:endParaRPr lang="en-US" dirty="0"/>
          </a:p>
        </p:txBody>
      </p:sp>
    </p:spTree>
    <p:extLst>
      <p:ext uri="{BB962C8B-B14F-4D97-AF65-F5344CB8AC3E}">
        <p14:creationId xmlns:p14="http://schemas.microsoft.com/office/powerpoint/2010/main" val="2218990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1600"/>
            <a:ext cx="9144000" cy="533400"/>
          </a:xfrm>
        </p:spPr>
        <p:txBody>
          <a:bodyPr/>
          <a:lstStyle/>
          <a:p>
            <a:pPr algn="ctr"/>
            <a:r>
              <a:rPr lang="en-US" dirty="0"/>
              <a:t>Programs and Resources</a:t>
            </a:r>
            <a:endParaRPr lang="en-US" dirty="0">
              <a:cs typeface="Arial" panose="020B0604020202020204" pitchFamily="34" charset="0"/>
            </a:endParaRPr>
          </a:p>
        </p:txBody>
      </p:sp>
      <p:sp>
        <p:nvSpPr>
          <p:cNvPr id="3" name="Content Placeholder 2"/>
          <p:cNvSpPr>
            <a:spLocks noGrp="1"/>
          </p:cNvSpPr>
          <p:nvPr>
            <p:ph idx="1"/>
          </p:nvPr>
        </p:nvSpPr>
        <p:spPr>
          <a:xfrm>
            <a:off x="0" y="1981200"/>
            <a:ext cx="9144000" cy="4449763"/>
          </a:xfrm>
        </p:spPr>
        <p:txBody>
          <a:bodyPr/>
          <a:lstStyle/>
          <a:p>
            <a:r>
              <a:rPr lang="en-US" sz="2800" b="1" dirty="0" smtClean="0">
                <a:solidFill>
                  <a:srgbClr val="FF3300"/>
                </a:solidFill>
              </a:rPr>
              <a:t>VA </a:t>
            </a:r>
            <a:r>
              <a:rPr lang="en-US" sz="2800" b="1" dirty="0">
                <a:solidFill>
                  <a:srgbClr val="FF3300"/>
                </a:solidFill>
              </a:rPr>
              <a:t>Veterans First Verification Program </a:t>
            </a:r>
            <a:r>
              <a:rPr lang="en-US" sz="2800" dirty="0"/>
              <a:t>provides VA the unique authority, per Public Law (P.L.) 109-461, to contract with SDVOSBs and VOSBs for set-aside contracts. Learn more at </a:t>
            </a:r>
            <a:r>
              <a:rPr lang="en-US" sz="2800" dirty="0">
                <a:hlinkClick r:id="rId2"/>
              </a:rPr>
              <a:t>http://www.va.gov/osdbu/verification</a:t>
            </a:r>
            <a:r>
              <a:rPr lang="en-US" sz="2800" dirty="0" smtClean="0">
                <a:hlinkClick r:id="rId2"/>
              </a:rPr>
              <a:t>/</a:t>
            </a:r>
            <a:r>
              <a:rPr lang="en-US" sz="2800" dirty="0" smtClean="0"/>
              <a:t> . </a:t>
            </a:r>
            <a:endParaRPr lang="en-US" sz="2800" dirty="0"/>
          </a:p>
          <a:p>
            <a:endParaRPr lang="en-US" sz="2800" dirty="0"/>
          </a:p>
          <a:p>
            <a:r>
              <a:rPr lang="en-US" sz="2800" b="1" dirty="0">
                <a:solidFill>
                  <a:srgbClr val="FF3300"/>
                </a:solidFill>
              </a:rPr>
              <a:t>Vendor Information Pages (VIP) </a:t>
            </a:r>
            <a:r>
              <a:rPr lang="en-US" sz="2800" dirty="0"/>
              <a:t>lists VA-verified SDVOSBs and VOSBs. Profiles are visible and searchable within the database throughout the duration of SDVOSB/VOSB verification. Learn more at </a:t>
            </a:r>
            <a:r>
              <a:rPr lang="en-US" sz="2800" dirty="0">
                <a:hlinkClick r:id="rId3"/>
              </a:rPr>
              <a:t>http://www.vip.vetbiz.gov</a:t>
            </a:r>
            <a:r>
              <a:rPr lang="en-US" sz="2800" dirty="0" smtClean="0">
                <a:hlinkClick r:id="rId3"/>
              </a:rPr>
              <a:t>/</a:t>
            </a:r>
            <a:r>
              <a:rPr lang="en-US" sz="2800" dirty="0" smtClean="0"/>
              <a:t> . </a:t>
            </a:r>
            <a:endParaRPr lang="en-US" sz="2800" dirty="0"/>
          </a:p>
          <a:p>
            <a:endParaRPr lang="en-US" sz="2800" dirty="0">
              <a:cs typeface="Arial" panose="020B0604020202020204" pitchFamily="34" charset="0"/>
            </a:endParaRPr>
          </a:p>
        </p:txBody>
      </p:sp>
    </p:spTree>
    <p:extLst>
      <p:ext uri="{BB962C8B-B14F-4D97-AF65-F5344CB8AC3E}">
        <p14:creationId xmlns:p14="http://schemas.microsoft.com/office/powerpoint/2010/main" val="71123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43001"/>
            <a:ext cx="8534400" cy="990599"/>
          </a:xfrm>
        </p:spPr>
        <p:txBody>
          <a:bodyPr/>
          <a:lstStyle/>
          <a:p>
            <a:r>
              <a:rPr lang="en-US" sz="3600" dirty="0"/>
              <a:t>Programs and </a:t>
            </a:r>
            <a:r>
              <a:rPr lang="en-US" sz="3600" dirty="0" smtClean="0"/>
              <a:t>Resources (Continued)</a:t>
            </a:r>
            <a:endParaRPr lang="en-US" sz="3600" cap="all" dirty="0">
              <a:cs typeface="Arial" panose="020B0604020202020204" pitchFamily="34" charset="0"/>
            </a:endParaRPr>
          </a:p>
        </p:txBody>
      </p:sp>
      <p:sp>
        <p:nvSpPr>
          <p:cNvPr id="3" name="Subtitle 2"/>
          <p:cNvSpPr>
            <a:spLocks noGrp="1"/>
          </p:cNvSpPr>
          <p:nvPr>
            <p:ph type="subTitle" idx="1"/>
          </p:nvPr>
        </p:nvSpPr>
        <p:spPr>
          <a:xfrm>
            <a:off x="152400" y="2057400"/>
            <a:ext cx="8991600" cy="4800600"/>
          </a:xfrm>
        </p:spPr>
        <p:txBody>
          <a:bodyPr/>
          <a:lstStyle/>
          <a:p>
            <a:pPr algn="l"/>
            <a:endParaRPr lang="en-US" dirty="0">
              <a:solidFill>
                <a:schemeClr val="tx1"/>
              </a:solidFill>
            </a:endParaRPr>
          </a:p>
          <a:p>
            <a:pPr marL="457200" indent="-457200" algn="l">
              <a:buFont typeface="Arial" panose="020B0604020202020204" pitchFamily="34" charset="0"/>
              <a:buChar char="•"/>
            </a:pPr>
            <a:r>
              <a:rPr lang="en-US" b="1" dirty="0">
                <a:solidFill>
                  <a:srgbClr val="FF3300"/>
                </a:solidFill>
              </a:rPr>
              <a:t>VA-Certified Verification Counselors </a:t>
            </a:r>
            <a:r>
              <a:rPr lang="en-US" dirty="0">
                <a:solidFill>
                  <a:schemeClr val="tx1"/>
                </a:solidFill>
              </a:rPr>
              <a:t>are trained by VA to help small businesses understand the verification process. Find a counselor in your state </a:t>
            </a:r>
            <a:r>
              <a:rPr lang="en-US" dirty="0" smtClean="0">
                <a:solidFill>
                  <a:schemeClr val="tx1"/>
                </a:solidFill>
              </a:rPr>
              <a:t>at: </a:t>
            </a:r>
            <a:r>
              <a:rPr lang="en-US" dirty="0" smtClean="0">
                <a:solidFill>
                  <a:schemeClr val="tx1"/>
                </a:solidFill>
                <a:hlinkClick r:id="rId2"/>
              </a:rPr>
              <a:t>http</a:t>
            </a:r>
            <a:r>
              <a:rPr lang="en-US" dirty="0">
                <a:solidFill>
                  <a:schemeClr val="tx1"/>
                </a:solidFill>
                <a:hlinkClick r:id="rId2"/>
              </a:rPr>
              <a:t>://</a:t>
            </a:r>
            <a:r>
              <a:rPr lang="en-US" dirty="0" smtClean="0">
                <a:solidFill>
                  <a:schemeClr val="tx1"/>
                </a:solidFill>
                <a:hlinkClick r:id="rId2"/>
              </a:rPr>
              <a:t>www.va.gov/osdbu/verification/assistance/counseling.asp</a:t>
            </a:r>
            <a:r>
              <a:rPr lang="en-US" dirty="0" smtClean="0">
                <a:solidFill>
                  <a:schemeClr val="tx1"/>
                </a:solidFill>
              </a:rPr>
              <a:t> .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04800" y="2251075"/>
            <a:ext cx="8686800" cy="4606925"/>
          </a:xfrm>
        </p:spPr>
        <p:txBody>
          <a:bodyPr>
            <a:normAutofit/>
          </a:bodyPr>
          <a:lstStyle/>
          <a:p>
            <a:pPr eaLnBrk="1" hangingPunct="1">
              <a:lnSpc>
                <a:spcPct val="90000"/>
              </a:lnSpc>
            </a:pPr>
            <a:r>
              <a:rPr lang="en-US" sz="2800" dirty="0"/>
              <a:t>VA SBLs offer advice to small businesses on procurement opportunities specific to their service area and specialized contract components. SBLs provide information about VA procurement contracting opportunities, small business program goals, verification, and much more. Find the VA OSDBU SBL that can help you </a:t>
            </a:r>
            <a:r>
              <a:rPr lang="en-US" sz="2800" dirty="0" smtClean="0"/>
              <a:t>at:</a:t>
            </a:r>
          </a:p>
          <a:p>
            <a:pPr eaLnBrk="1" hangingPunct="1">
              <a:lnSpc>
                <a:spcPct val="90000"/>
              </a:lnSpc>
            </a:pPr>
            <a:endParaRPr lang="en-US" sz="2800" dirty="0" smtClean="0"/>
          </a:p>
          <a:p>
            <a:pPr eaLnBrk="1" hangingPunct="1">
              <a:lnSpc>
                <a:spcPct val="90000"/>
              </a:lnSpc>
            </a:pPr>
            <a:r>
              <a:rPr lang="en-US" sz="2800" dirty="0" smtClean="0"/>
              <a:t> </a:t>
            </a:r>
            <a:r>
              <a:rPr lang="en-US" sz="2800" dirty="0" smtClean="0">
                <a:hlinkClick r:id="rId2"/>
              </a:rPr>
              <a:t>http</a:t>
            </a:r>
            <a:r>
              <a:rPr lang="en-US" sz="2800" dirty="0">
                <a:hlinkClick r:id="rId2"/>
              </a:rPr>
              <a:t>://</a:t>
            </a:r>
            <a:r>
              <a:rPr lang="en-US" sz="2800" dirty="0" smtClean="0">
                <a:hlinkClick r:id="rId2"/>
              </a:rPr>
              <a:t>www.va.gov/osdbu/about/contacts.asp#sbl</a:t>
            </a:r>
            <a:r>
              <a:rPr lang="en-US" sz="2800" dirty="0" smtClean="0"/>
              <a:t> . </a:t>
            </a:r>
            <a:endParaRPr lang="en-US" sz="2800" dirty="0"/>
          </a:p>
          <a:p>
            <a:pPr eaLnBrk="1" hangingPunct="1">
              <a:lnSpc>
                <a:spcPct val="90000"/>
              </a:lnSpc>
            </a:pPr>
            <a:endParaRPr lang="en-US" sz="2800" dirty="0" smtClean="0"/>
          </a:p>
        </p:txBody>
      </p:sp>
      <p:sp>
        <p:nvSpPr>
          <p:cNvPr id="29699" name="Rectangle 2"/>
          <p:cNvSpPr>
            <a:spLocks noGrp="1" noChangeArrowheads="1"/>
          </p:cNvSpPr>
          <p:nvPr>
            <p:ph type="title"/>
          </p:nvPr>
        </p:nvSpPr>
        <p:spPr>
          <a:xfrm>
            <a:off x="304800" y="1219200"/>
            <a:ext cx="7772400" cy="762000"/>
          </a:xfrm>
        </p:spPr>
        <p:txBody>
          <a:bodyPr/>
          <a:lstStyle/>
          <a:p>
            <a:pPr lvl="0" algn="ctr"/>
            <a:r>
              <a:rPr lang="en-US" sz="3600" dirty="0"/>
              <a:t>Access Small Business Liaisons </a:t>
            </a:r>
            <a:endParaRPr lang="en-US" sz="3600" cap="all"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04800" y="1828801"/>
            <a:ext cx="8686800" cy="5029200"/>
          </a:xfrm>
        </p:spPr>
        <p:txBody>
          <a:bodyPr>
            <a:normAutofit fontScale="92500"/>
          </a:bodyPr>
          <a:lstStyle/>
          <a:p>
            <a:r>
              <a:rPr lang="en-US" sz="2800" b="1" dirty="0"/>
              <a:t>Identifying Government contract opportunities: </a:t>
            </a:r>
            <a:endParaRPr lang="en-US" sz="2800" dirty="0"/>
          </a:p>
          <a:p>
            <a:r>
              <a:rPr lang="en-US" sz="2800" b="1" dirty="0">
                <a:solidFill>
                  <a:srgbClr val="FF3300"/>
                </a:solidFill>
              </a:rPr>
              <a:t>Federal Business Opportunities </a:t>
            </a:r>
            <a:r>
              <a:rPr lang="en-US" sz="2800" dirty="0"/>
              <a:t>- </a:t>
            </a:r>
            <a:r>
              <a:rPr lang="en-US" sz="2800" dirty="0" smtClean="0">
                <a:hlinkClick r:id="rId2"/>
              </a:rPr>
              <a:t>www.fedbizopps.gov</a:t>
            </a:r>
            <a:r>
              <a:rPr lang="en-US" sz="2800" dirty="0" smtClean="0"/>
              <a:t>   </a:t>
            </a:r>
            <a:endParaRPr lang="en-US" sz="2800" dirty="0"/>
          </a:p>
          <a:p>
            <a:r>
              <a:rPr lang="en-US" sz="2800" b="1" dirty="0">
                <a:solidFill>
                  <a:srgbClr val="FF3300"/>
                </a:solidFill>
              </a:rPr>
              <a:t>VA's Forecast of Future Business Opportunities </a:t>
            </a:r>
            <a:r>
              <a:rPr lang="en-US" sz="2800" dirty="0"/>
              <a:t>– Projected procurements only. There is no guarantee a solicitation will be issued. </a:t>
            </a:r>
            <a:r>
              <a:rPr lang="en-US" sz="2800" dirty="0">
                <a:hlinkClick r:id="rId3"/>
              </a:rPr>
              <a:t>https://</a:t>
            </a:r>
            <a:r>
              <a:rPr lang="en-US" sz="2800" dirty="0" smtClean="0">
                <a:hlinkClick r:id="rId3"/>
              </a:rPr>
              <a:t>www.vendorportal.ecms.va.gov/eVP/fco/FCO.aspx</a:t>
            </a:r>
            <a:r>
              <a:rPr lang="en-US" sz="2800" dirty="0" smtClean="0"/>
              <a:t>  </a:t>
            </a:r>
            <a:r>
              <a:rPr lang="en-US" sz="2800" dirty="0"/>
              <a:t>. </a:t>
            </a:r>
          </a:p>
          <a:p>
            <a:r>
              <a:rPr lang="en-US" sz="2800" b="1" dirty="0">
                <a:solidFill>
                  <a:srgbClr val="FF3300"/>
                </a:solidFill>
              </a:rPr>
              <a:t>GSA e-buy:</a:t>
            </a:r>
            <a:r>
              <a:rPr lang="en-US" sz="2800" dirty="0"/>
              <a:t> </a:t>
            </a:r>
            <a:r>
              <a:rPr lang="en-US" sz="2800" dirty="0">
                <a:hlinkClick r:id="rId4"/>
              </a:rPr>
              <a:t>https://</a:t>
            </a:r>
            <a:r>
              <a:rPr lang="en-US" sz="2800" dirty="0" smtClean="0">
                <a:hlinkClick r:id="rId4"/>
              </a:rPr>
              <a:t>www.ebuy.gsa.gov</a:t>
            </a:r>
            <a:r>
              <a:rPr lang="en-US" sz="2800" dirty="0" smtClean="0"/>
              <a:t>  </a:t>
            </a:r>
            <a:endParaRPr lang="en-US" sz="2800" dirty="0"/>
          </a:p>
          <a:p>
            <a:r>
              <a:rPr lang="en-US" sz="2800" b="1" dirty="0">
                <a:solidFill>
                  <a:srgbClr val="FF3300"/>
                </a:solidFill>
              </a:rPr>
              <a:t>VA Central Office: </a:t>
            </a:r>
            <a:r>
              <a:rPr lang="en-US" sz="2800" dirty="0">
                <a:hlinkClick r:id="rId5"/>
              </a:rPr>
              <a:t>http://</a:t>
            </a:r>
            <a:r>
              <a:rPr lang="en-US" sz="2800" dirty="0" smtClean="0">
                <a:hlinkClick r:id="rId5"/>
              </a:rPr>
              <a:t>www.va.gov/oal/business/dbwva.asp</a:t>
            </a:r>
            <a:r>
              <a:rPr lang="en-US" sz="2800" dirty="0" smtClean="0"/>
              <a:t>  </a:t>
            </a:r>
            <a:endParaRPr lang="en-US" sz="2800" dirty="0"/>
          </a:p>
          <a:p>
            <a:r>
              <a:rPr lang="en-US" sz="2800" b="1" dirty="0">
                <a:solidFill>
                  <a:srgbClr val="FF3300"/>
                </a:solidFill>
              </a:rPr>
              <a:t>Veteran Canteen Service </a:t>
            </a:r>
            <a:r>
              <a:rPr lang="en-US" sz="2800" dirty="0">
                <a:hlinkClick r:id="rId6"/>
              </a:rPr>
              <a:t>http://</a:t>
            </a:r>
            <a:r>
              <a:rPr lang="en-US" sz="2800" dirty="0" smtClean="0">
                <a:hlinkClick r:id="rId6"/>
              </a:rPr>
              <a:t>www.vacanteen.va.gov/DoingBusinessWithVCS.php</a:t>
            </a:r>
            <a:r>
              <a:rPr lang="en-US" sz="2800" dirty="0" smtClean="0"/>
              <a:t>  </a:t>
            </a:r>
          </a:p>
        </p:txBody>
      </p:sp>
      <p:sp>
        <p:nvSpPr>
          <p:cNvPr id="29699" name="Rectangle 2"/>
          <p:cNvSpPr>
            <a:spLocks noGrp="1" noChangeArrowheads="1"/>
          </p:cNvSpPr>
          <p:nvPr>
            <p:ph type="title"/>
          </p:nvPr>
        </p:nvSpPr>
        <p:spPr>
          <a:xfrm>
            <a:off x="304800" y="1219200"/>
            <a:ext cx="7772400" cy="762000"/>
          </a:xfrm>
        </p:spPr>
        <p:txBody>
          <a:bodyPr/>
          <a:lstStyle/>
          <a:p>
            <a:pPr lvl="0" algn="ctr"/>
            <a:r>
              <a:rPr lang="en-US" sz="3600" dirty="0" smtClean="0"/>
              <a:t>Additional Sites</a:t>
            </a:r>
            <a:endParaRPr lang="en-US" sz="3600" cap="all" dirty="0">
              <a:latin typeface="+mn-lt"/>
            </a:endParaRPr>
          </a:p>
        </p:txBody>
      </p:sp>
    </p:spTree>
    <p:extLst>
      <p:ext uri="{BB962C8B-B14F-4D97-AF65-F5344CB8AC3E}">
        <p14:creationId xmlns:p14="http://schemas.microsoft.com/office/powerpoint/2010/main" val="3594785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04800" y="1828801"/>
            <a:ext cx="8686800" cy="5029200"/>
          </a:xfrm>
        </p:spPr>
        <p:txBody>
          <a:bodyPr>
            <a:normAutofit fontScale="40000" lnSpcReduction="20000"/>
          </a:bodyPr>
          <a:lstStyle/>
          <a:p>
            <a:endParaRPr lang="en-US" sz="2800" dirty="0"/>
          </a:p>
          <a:p>
            <a:r>
              <a:rPr lang="en-US" sz="5900" b="1" dirty="0" smtClean="0">
                <a:solidFill>
                  <a:srgbClr val="FF3300"/>
                </a:solidFill>
              </a:rPr>
              <a:t>Information </a:t>
            </a:r>
            <a:r>
              <a:rPr lang="en-US" sz="5900" b="1" dirty="0">
                <a:solidFill>
                  <a:srgbClr val="FF3300"/>
                </a:solidFill>
              </a:rPr>
              <a:t>Technology (hardware, software, telecom, services</a:t>
            </a:r>
            <a:r>
              <a:rPr lang="en-US" sz="5900" b="1" dirty="0" smtClean="0">
                <a:solidFill>
                  <a:srgbClr val="FF3300"/>
                </a:solidFill>
              </a:rPr>
              <a:t>)</a:t>
            </a:r>
            <a:endParaRPr lang="en-US" sz="5900" dirty="0"/>
          </a:p>
          <a:p>
            <a:r>
              <a:rPr lang="en-US" sz="5900" b="1" dirty="0">
                <a:solidFill>
                  <a:srgbClr val="FF3300"/>
                </a:solidFill>
              </a:rPr>
              <a:t>NASA SEWP</a:t>
            </a:r>
            <a:r>
              <a:rPr lang="en-US" sz="5900" dirty="0"/>
              <a:t>, </a:t>
            </a:r>
            <a:r>
              <a:rPr lang="en-US" sz="5900" dirty="0" smtClean="0">
                <a:hlinkClick r:id="rId2"/>
              </a:rPr>
              <a:t>www.nasa.sewp.gov</a:t>
            </a:r>
            <a:r>
              <a:rPr lang="en-US" sz="5900" dirty="0" smtClean="0"/>
              <a:t>  </a:t>
            </a:r>
            <a:r>
              <a:rPr lang="en-US" sz="5900" dirty="0"/>
              <a:t>is a mandatory source for facilities ordering IT and telecom, followed by other GWACs (such as GSA schedules and STARS) with a preference for SDVOSB and VOSBs</a:t>
            </a:r>
            <a:r>
              <a:rPr lang="en-US" sz="5900" dirty="0" smtClean="0"/>
              <a:t>.</a:t>
            </a:r>
          </a:p>
          <a:p>
            <a:r>
              <a:rPr lang="en-US" sz="5900" dirty="0" smtClean="0"/>
              <a:t> </a:t>
            </a:r>
            <a:endParaRPr lang="en-US" sz="5900" dirty="0"/>
          </a:p>
          <a:p>
            <a:r>
              <a:rPr lang="en-US" sz="5900" b="1" dirty="0">
                <a:solidFill>
                  <a:srgbClr val="FF3300"/>
                </a:solidFill>
              </a:rPr>
              <a:t>Medical Supplies, Services &amp; Equipment (including </a:t>
            </a:r>
            <a:r>
              <a:rPr lang="en-US" sz="5900" b="1" dirty="0" smtClean="0">
                <a:solidFill>
                  <a:srgbClr val="FF3300"/>
                </a:solidFill>
              </a:rPr>
              <a:t>dental:</a:t>
            </a:r>
            <a:endParaRPr lang="en-US" sz="5900" b="1" dirty="0">
              <a:solidFill>
                <a:srgbClr val="FF3300"/>
              </a:solidFill>
            </a:endParaRPr>
          </a:p>
          <a:p>
            <a:r>
              <a:rPr lang="en-US" sz="5900" dirty="0"/>
              <a:t>Facilities use Mandatory VA National Acquisition Center contracts for Commodities in PSC Codes 65 and Apply for a contract http://www.va.gov/oal/business/fss/schedules.asp. </a:t>
            </a:r>
            <a:endParaRPr lang="en-US" sz="5900" dirty="0" smtClean="0"/>
          </a:p>
          <a:p>
            <a:endParaRPr lang="en-US" sz="5900" dirty="0"/>
          </a:p>
          <a:p>
            <a:r>
              <a:rPr lang="en-US" sz="5900" b="1" dirty="0">
                <a:solidFill>
                  <a:srgbClr val="FF3300"/>
                </a:solidFill>
              </a:rPr>
              <a:t>Office Supplies </a:t>
            </a:r>
            <a:r>
              <a:rPr lang="en-US" sz="5900" b="1" dirty="0"/>
              <a:t>(</a:t>
            </a:r>
            <a:r>
              <a:rPr lang="en-US" sz="5900" dirty="0"/>
              <a:t>including paper and toner) </a:t>
            </a:r>
          </a:p>
          <a:p>
            <a:r>
              <a:rPr lang="en-US" sz="5900" dirty="0"/>
              <a:t>GSA Third Generation FSSI Office supplies </a:t>
            </a:r>
            <a:r>
              <a:rPr lang="en-US" sz="5900" dirty="0" smtClean="0">
                <a:hlinkClick r:id="rId3"/>
              </a:rPr>
              <a:t>www.gsa.gov/os3</a:t>
            </a:r>
            <a:r>
              <a:rPr lang="en-US" sz="5900" dirty="0" smtClean="0"/>
              <a:t> </a:t>
            </a:r>
            <a:endParaRPr lang="en-US" sz="5900" dirty="0"/>
          </a:p>
        </p:txBody>
      </p:sp>
      <p:sp>
        <p:nvSpPr>
          <p:cNvPr id="29699" name="Rectangle 2"/>
          <p:cNvSpPr>
            <a:spLocks noGrp="1" noChangeArrowheads="1"/>
          </p:cNvSpPr>
          <p:nvPr>
            <p:ph type="title"/>
          </p:nvPr>
        </p:nvSpPr>
        <p:spPr>
          <a:xfrm>
            <a:off x="304800" y="1219200"/>
            <a:ext cx="7772400" cy="762000"/>
          </a:xfrm>
        </p:spPr>
        <p:txBody>
          <a:bodyPr/>
          <a:lstStyle/>
          <a:p>
            <a:pPr lvl="0" algn="ctr"/>
            <a:r>
              <a:rPr lang="en-US" sz="3600" dirty="0" smtClean="0"/>
              <a:t>Additional Sites (continued)</a:t>
            </a:r>
            <a:endParaRPr lang="en-US" sz="3600" cap="all" dirty="0">
              <a:latin typeface="+mn-lt"/>
            </a:endParaRPr>
          </a:p>
        </p:txBody>
      </p:sp>
    </p:spTree>
    <p:extLst>
      <p:ext uri="{BB962C8B-B14F-4D97-AF65-F5344CB8AC3E}">
        <p14:creationId xmlns:p14="http://schemas.microsoft.com/office/powerpoint/2010/main" val="22329451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04800" y="1828801"/>
            <a:ext cx="8686800" cy="5029200"/>
          </a:xfrm>
        </p:spPr>
        <p:txBody>
          <a:bodyPr>
            <a:normAutofit/>
          </a:bodyPr>
          <a:lstStyle/>
          <a:p>
            <a:r>
              <a:rPr lang="en-US" sz="2800" b="1" dirty="0" smtClean="0">
                <a:solidFill>
                  <a:srgbClr val="FF3300"/>
                </a:solidFill>
              </a:rPr>
              <a:t>Commodities </a:t>
            </a:r>
            <a:r>
              <a:rPr lang="en-US" sz="2800" b="1" dirty="0">
                <a:solidFill>
                  <a:srgbClr val="FF3300"/>
                </a:solidFill>
              </a:rPr>
              <a:t>and Services on GSA Federal Supply Schedules </a:t>
            </a:r>
          </a:p>
          <a:p>
            <a:r>
              <a:rPr lang="en-US" sz="2800" dirty="0"/>
              <a:t>Products, services, and solutions are competed amongst GSA vendors already under contract, with preference given to SDVSOB/VOSB. Procurements are announced on e-Buy: </a:t>
            </a:r>
            <a:r>
              <a:rPr lang="en-US" sz="2800" dirty="0">
                <a:hlinkClick r:id="rId2"/>
              </a:rPr>
              <a:t>https://</a:t>
            </a:r>
            <a:r>
              <a:rPr lang="en-US" sz="2800" dirty="0" smtClean="0">
                <a:hlinkClick r:id="rId2"/>
              </a:rPr>
              <a:t>www.ebuy.gsa.gov</a:t>
            </a:r>
            <a:r>
              <a:rPr lang="en-US" sz="2800" dirty="0" smtClean="0"/>
              <a:t> </a:t>
            </a:r>
            <a:endParaRPr lang="en-US" sz="2800" dirty="0"/>
          </a:p>
          <a:p>
            <a:r>
              <a:rPr lang="en-US" sz="2800" b="1" dirty="0">
                <a:solidFill>
                  <a:srgbClr val="FF3300"/>
                </a:solidFill>
              </a:rPr>
              <a:t>Apply for a GSA schedule contract: </a:t>
            </a:r>
            <a:r>
              <a:rPr lang="en-US" sz="2800" dirty="0">
                <a:hlinkClick r:id="rId3"/>
              </a:rPr>
              <a:t>http://</a:t>
            </a:r>
            <a:r>
              <a:rPr lang="en-US" sz="2800" dirty="0" smtClean="0">
                <a:hlinkClick r:id="rId3"/>
              </a:rPr>
              <a:t>www.gsa.gov/portal/content/198473</a:t>
            </a:r>
            <a:r>
              <a:rPr lang="en-US" sz="2800" dirty="0" smtClean="0"/>
              <a:t> . </a:t>
            </a:r>
            <a:endParaRPr lang="en-US" sz="2800" dirty="0"/>
          </a:p>
          <a:p>
            <a:r>
              <a:rPr lang="en-US" sz="2800" b="1" dirty="0">
                <a:solidFill>
                  <a:srgbClr val="FF3300"/>
                </a:solidFill>
              </a:rPr>
              <a:t>GSA Veteran-Owned business assistance: </a:t>
            </a:r>
            <a:r>
              <a:rPr lang="en-US" sz="2800" dirty="0" smtClean="0">
                <a:hlinkClick r:id="rId4"/>
              </a:rPr>
              <a:t>www.gsa.gov/service-disabled</a:t>
            </a:r>
            <a:r>
              <a:rPr lang="en-US" sz="2800" dirty="0" smtClean="0"/>
              <a:t> , </a:t>
            </a:r>
            <a:r>
              <a:rPr lang="en-US" sz="2800" dirty="0"/>
              <a:t>855-672-8472 </a:t>
            </a:r>
            <a:endParaRPr lang="en-US" sz="2800" dirty="0" smtClean="0"/>
          </a:p>
        </p:txBody>
      </p:sp>
      <p:sp>
        <p:nvSpPr>
          <p:cNvPr id="29699" name="Rectangle 2"/>
          <p:cNvSpPr>
            <a:spLocks noGrp="1" noChangeArrowheads="1"/>
          </p:cNvSpPr>
          <p:nvPr>
            <p:ph type="title"/>
          </p:nvPr>
        </p:nvSpPr>
        <p:spPr>
          <a:xfrm>
            <a:off x="304800" y="1219200"/>
            <a:ext cx="7772400" cy="762000"/>
          </a:xfrm>
        </p:spPr>
        <p:txBody>
          <a:bodyPr/>
          <a:lstStyle/>
          <a:p>
            <a:pPr lvl="0" algn="ctr"/>
            <a:r>
              <a:rPr lang="en-US" sz="3600" dirty="0" smtClean="0"/>
              <a:t>Additional Sites </a:t>
            </a:r>
            <a:r>
              <a:rPr lang="en-US" sz="3600" dirty="0"/>
              <a:t>(continued)</a:t>
            </a:r>
            <a:endParaRPr lang="en-US" sz="3600" cap="all" dirty="0">
              <a:latin typeface="+mn-lt"/>
            </a:endParaRPr>
          </a:p>
        </p:txBody>
      </p:sp>
    </p:spTree>
    <p:extLst>
      <p:ext uri="{BB962C8B-B14F-4D97-AF65-F5344CB8AC3E}">
        <p14:creationId xmlns:p14="http://schemas.microsoft.com/office/powerpoint/2010/main" val="757980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62000"/>
          </a:xfrm>
        </p:spPr>
        <p:txBody>
          <a:bodyPr/>
          <a:lstStyle/>
          <a:p>
            <a:pPr algn="ctr"/>
            <a:r>
              <a:rPr lang="en-US" sz="4400" u="sng" dirty="0" smtClean="0">
                <a:cs typeface="Arial" panose="020B0604020202020204" pitchFamily="34" charset="0"/>
              </a:rPr>
              <a:t>MISSION:</a:t>
            </a:r>
            <a:endParaRPr lang="en-US" sz="4400" u="sng" dirty="0">
              <a:cs typeface="Arial" panose="020B0604020202020204" pitchFamily="34" charset="0"/>
            </a:endParaRPr>
          </a:p>
        </p:txBody>
      </p:sp>
      <p:sp>
        <p:nvSpPr>
          <p:cNvPr id="3" name="Content Placeholder 2"/>
          <p:cNvSpPr>
            <a:spLocks noGrp="1"/>
          </p:cNvSpPr>
          <p:nvPr>
            <p:ph idx="1"/>
          </p:nvPr>
        </p:nvSpPr>
        <p:spPr>
          <a:xfrm>
            <a:off x="457200" y="1752600"/>
            <a:ext cx="8229600" cy="4953000"/>
          </a:xfrm>
        </p:spPr>
        <p:txBody>
          <a:bodyPr/>
          <a:lstStyle/>
          <a:p>
            <a:pPr marL="457200" lvl="1" indent="0">
              <a:buNone/>
            </a:pPr>
            <a:r>
              <a:rPr lang="en-US" dirty="0"/>
              <a:t>Department of Veterans Affairs is one of service to more than 27 million veterans who have so unselfishly served their country</a:t>
            </a:r>
            <a:r>
              <a:rPr lang="en-US" dirty="0" smtClean="0"/>
              <a:t>.</a:t>
            </a:r>
            <a:endParaRPr lang="en-US" dirty="0">
              <a:latin typeface="Arial" panose="020B0604020202020204" pitchFamily="34" charset="0"/>
              <a:cs typeface="Arial" panose="020B0604020202020204" pitchFamily="34" charset="0"/>
            </a:endParaRPr>
          </a:p>
          <a:p>
            <a:pPr marL="457200" lvl="1" indent="0">
              <a:buNone/>
            </a:pPr>
            <a:r>
              <a:rPr lang="en-US" dirty="0"/>
              <a:t>To accomplish this mission, the products and services of industry are required by a nationwide system of hospitals, clinics, Veterans Integrated Service Networks (VISN), D</a:t>
            </a:r>
            <a:r>
              <a:rPr lang="en-US" dirty="0" smtClean="0"/>
              <a:t>ata Processing Centers</a:t>
            </a:r>
            <a:r>
              <a:rPr lang="en-US" dirty="0"/>
              <a:t>, and National Cemeteries which require a broad spectrum of goods and services.  We purchase these goods and services on a national, regional, and local level.</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8912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04800" y="2251075"/>
            <a:ext cx="8686800" cy="4606925"/>
          </a:xfrm>
        </p:spPr>
        <p:txBody>
          <a:bodyPr>
            <a:normAutofit/>
          </a:bodyPr>
          <a:lstStyle/>
          <a:p>
            <a:pPr eaLnBrk="1" hangingPunct="1">
              <a:lnSpc>
                <a:spcPct val="90000"/>
              </a:lnSpc>
            </a:pPr>
            <a:r>
              <a:rPr lang="en-US" sz="2800" b="1" u="sng" dirty="0" smtClean="0">
                <a:solidFill>
                  <a:srgbClr val="FF0000"/>
                </a:solidFill>
              </a:rPr>
              <a:t>Acquisition Officer for Central Texas:</a:t>
            </a:r>
          </a:p>
          <a:p>
            <a:pPr eaLnBrk="1" hangingPunct="1">
              <a:lnSpc>
                <a:spcPct val="90000"/>
              </a:lnSpc>
            </a:pPr>
            <a:r>
              <a:rPr lang="en-US" sz="2800" dirty="0" smtClean="0"/>
              <a:t>Bradley Weatherby</a:t>
            </a:r>
          </a:p>
          <a:p>
            <a:pPr eaLnBrk="1" hangingPunct="1">
              <a:lnSpc>
                <a:spcPct val="90000"/>
              </a:lnSpc>
            </a:pPr>
            <a:r>
              <a:rPr lang="en-US" sz="2800" dirty="0" smtClean="0"/>
              <a:t>Email: </a:t>
            </a:r>
            <a:r>
              <a:rPr lang="en-US" sz="2800" dirty="0" smtClean="0">
                <a:hlinkClick r:id="rId2"/>
              </a:rPr>
              <a:t>Bradley.Weatherby@va.gov</a:t>
            </a:r>
            <a:endParaRPr lang="en-US" sz="2800" dirty="0" smtClean="0"/>
          </a:p>
          <a:p>
            <a:pPr eaLnBrk="1" hangingPunct="1">
              <a:lnSpc>
                <a:spcPct val="90000"/>
              </a:lnSpc>
            </a:pPr>
            <a:r>
              <a:rPr lang="en-US" sz="2800" dirty="0" smtClean="0"/>
              <a:t>Phone</a:t>
            </a:r>
            <a:r>
              <a:rPr lang="en-US" sz="2800" smtClean="0"/>
              <a:t>: </a:t>
            </a:r>
            <a:r>
              <a:rPr lang="en-US" sz="2800" smtClean="0"/>
              <a:t>254-743-2118</a:t>
            </a:r>
            <a:endParaRPr lang="en-US" sz="2800" dirty="0" smtClean="0"/>
          </a:p>
          <a:p>
            <a:pPr eaLnBrk="1" hangingPunct="1">
              <a:lnSpc>
                <a:spcPct val="90000"/>
              </a:lnSpc>
            </a:pPr>
            <a:endParaRPr lang="en-US" sz="2800" b="1" u="sng" dirty="0">
              <a:solidFill>
                <a:srgbClr val="FF0000"/>
              </a:solidFill>
            </a:endParaRPr>
          </a:p>
          <a:p>
            <a:pPr eaLnBrk="1" hangingPunct="1">
              <a:lnSpc>
                <a:spcPct val="90000"/>
              </a:lnSpc>
            </a:pPr>
            <a:r>
              <a:rPr lang="en-US" sz="2800" b="1" u="sng" dirty="0" smtClean="0">
                <a:solidFill>
                  <a:srgbClr val="FF0000"/>
                </a:solidFill>
              </a:rPr>
              <a:t>VA Small Business Liaison for Region 4 of Texas:</a:t>
            </a:r>
          </a:p>
          <a:p>
            <a:pPr eaLnBrk="1" hangingPunct="1">
              <a:lnSpc>
                <a:spcPct val="90000"/>
              </a:lnSpc>
            </a:pPr>
            <a:r>
              <a:rPr lang="en-US" sz="2800" dirty="0" smtClean="0"/>
              <a:t>Hattie Williams</a:t>
            </a:r>
          </a:p>
          <a:p>
            <a:pPr eaLnBrk="1" hangingPunct="1">
              <a:lnSpc>
                <a:spcPct val="90000"/>
              </a:lnSpc>
            </a:pPr>
            <a:r>
              <a:rPr lang="en-US" sz="2800" dirty="0"/>
              <a:t>Email: </a:t>
            </a:r>
            <a:r>
              <a:rPr lang="en-US" sz="2800" dirty="0" smtClean="0">
                <a:hlinkClick r:id="rId3"/>
              </a:rPr>
              <a:t>Hattie.Williams@va.gov</a:t>
            </a:r>
            <a:endParaRPr lang="en-US" sz="2800" dirty="0" smtClean="0"/>
          </a:p>
          <a:p>
            <a:pPr eaLnBrk="1" hangingPunct="1">
              <a:lnSpc>
                <a:spcPct val="90000"/>
              </a:lnSpc>
            </a:pPr>
            <a:r>
              <a:rPr lang="en-US" sz="2800" dirty="0" smtClean="0"/>
              <a:t>Phone: 972-708-0808</a:t>
            </a:r>
          </a:p>
          <a:p>
            <a:pPr eaLnBrk="1" hangingPunct="1">
              <a:lnSpc>
                <a:spcPct val="90000"/>
              </a:lnSpc>
            </a:pPr>
            <a:endParaRPr lang="en-US" sz="2800" dirty="0" smtClean="0"/>
          </a:p>
        </p:txBody>
      </p:sp>
      <p:sp>
        <p:nvSpPr>
          <p:cNvPr id="29699" name="Rectangle 2"/>
          <p:cNvSpPr>
            <a:spLocks noGrp="1" noChangeArrowheads="1"/>
          </p:cNvSpPr>
          <p:nvPr>
            <p:ph type="title"/>
          </p:nvPr>
        </p:nvSpPr>
        <p:spPr>
          <a:xfrm>
            <a:off x="304800" y="1219200"/>
            <a:ext cx="7772400" cy="762000"/>
          </a:xfrm>
        </p:spPr>
        <p:txBody>
          <a:bodyPr/>
          <a:lstStyle/>
          <a:p>
            <a:pPr lvl="0" algn="ctr"/>
            <a:r>
              <a:rPr lang="en-US" sz="3600" dirty="0" smtClean="0"/>
              <a:t>Point of Contacts:</a:t>
            </a:r>
            <a:endParaRPr lang="en-US" sz="3600" cap="all" dirty="0">
              <a:latin typeface="+mn-lt"/>
            </a:endParaRPr>
          </a:p>
        </p:txBody>
      </p:sp>
    </p:spTree>
    <p:extLst>
      <p:ext uri="{BB962C8B-B14F-4D97-AF65-F5344CB8AC3E}">
        <p14:creationId xmlns:p14="http://schemas.microsoft.com/office/powerpoint/2010/main" val="3928743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76400"/>
          </a:xfrm>
        </p:spPr>
        <p:txBody>
          <a:bodyPr/>
          <a:lstStyle/>
          <a:p>
            <a:pPr algn="ctr"/>
            <a:r>
              <a:rPr lang="en-US" sz="4400" dirty="0" smtClean="0"/>
              <a:t/>
            </a:r>
            <a:br>
              <a:rPr lang="en-US" sz="4400" dirty="0" smtClean="0"/>
            </a:br>
            <a:r>
              <a:rPr lang="en-US" sz="4400" dirty="0" smtClean="0"/>
              <a:t/>
            </a:r>
            <a:br>
              <a:rPr lang="en-US" sz="4400" dirty="0" smtClean="0"/>
            </a:br>
            <a:r>
              <a:rPr lang="en-US" dirty="0" smtClean="0"/>
              <a:t>Individual </a:t>
            </a:r>
            <a:r>
              <a:rPr lang="en-US" dirty="0"/>
              <a:t>Offices, Facilities &amp; Organizations</a:t>
            </a:r>
            <a:r>
              <a:rPr lang="en-US" sz="4400" dirty="0"/>
              <a:t/>
            </a:r>
            <a:br>
              <a:rPr lang="en-US" sz="4400" dirty="0"/>
            </a:br>
            <a:endParaRPr lang="en-US" sz="4400" u="sng" dirty="0">
              <a:cs typeface="Arial" panose="020B0604020202020204" pitchFamily="34" charset="0"/>
            </a:endParaRPr>
          </a:p>
        </p:txBody>
      </p:sp>
      <p:sp>
        <p:nvSpPr>
          <p:cNvPr id="3" name="Content Placeholder 2"/>
          <p:cNvSpPr>
            <a:spLocks noGrp="1"/>
          </p:cNvSpPr>
          <p:nvPr>
            <p:ph idx="1"/>
          </p:nvPr>
        </p:nvSpPr>
        <p:spPr>
          <a:xfrm>
            <a:off x="457200" y="2438400"/>
            <a:ext cx="8229600" cy="4267200"/>
          </a:xfrm>
        </p:spPr>
        <p:txBody>
          <a:bodyPr/>
          <a:lstStyle/>
          <a:p>
            <a:pPr marL="457200" lvl="1" indent="0">
              <a:buNone/>
            </a:pPr>
            <a:r>
              <a:rPr lang="en-US" dirty="0"/>
              <a:t>The Department of Veterans Affairs (VA) operates a nationwide system of hospitals, clinics, Veterans Integrated Service Networks (VISN), data processing centers, and National Cemeteries which require a broad spectrum of goods and services.  We purchase these goods and services on a national, regional, and local level.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038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76400"/>
          </a:xfrm>
        </p:spPr>
        <p:txBody>
          <a:bodyPr/>
          <a:lstStyle/>
          <a:p>
            <a:pPr algn="ctr"/>
            <a:r>
              <a:rPr lang="en-US" sz="4400" dirty="0" smtClean="0"/>
              <a:t/>
            </a:r>
            <a:br>
              <a:rPr lang="en-US" sz="4400" dirty="0" smtClean="0"/>
            </a:br>
            <a:r>
              <a:rPr lang="en-US" sz="4400" dirty="0" smtClean="0"/>
              <a:t/>
            </a:r>
            <a:br>
              <a:rPr lang="en-US" sz="4400" dirty="0" smtClean="0"/>
            </a:br>
            <a:r>
              <a:rPr lang="en-US" dirty="0" smtClean="0"/>
              <a:t>What Do We Buy?</a:t>
            </a:r>
            <a:r>
              <a:rPr lang="en-US" sz="4400" dirty="0"/>
              <a:t/>
            </a:r>
            <a:br>
              <a:rPr lang="en-US" sz="4400" dirty="0"/>
            </a:br>
            <a:endParaRPr lang="en-US" sz="4400" u="sng" dirty="0">
              <a:cs typeface="Arial" panose="020B0604020202020204" pitchFamily="34" charset="0"/>
            </a:endParaRPr>
          </a:p>
        </p:txBody>
      </p:sp>
      <p:sp>
        <p:nvSpPr>
          <p:cNvPr id="3" name="Content Placeholder 2"/>
          <p:cNvSpPr>
            <a:spLocks noGrp="1"/>
          </p:cNvSpPr>
          <p:nvPr>
            <p:ph idx="1"/>
          </p:nvPr>
        </p:nvSpPr>
        <p:spPr>
          <a:xfrm>
            <a:off x="457200" y="2438400"/>
            <a:ext cx="8229600" cy="4267200"/>
          </a:xfrm>
        </p:spPr>
        <p:txBody>
          <a:bodyPr/>
          <a:lstStyle/>
          <a:p>
            <a:pPr marL="457200" lvl="1" indent="0">
              <a:buNone/>
            </a:pPr>
            <a:r>
              <a:rPr lang="en-US" sz="4000" dirty="0"/>
              <a:t>Although there are certain priority sources identified by Federal regulations, each facility purchases a considerable amount of its requirements from both local and nationwide sources.  </a:t>
            </a:r>
            <a:endParaRPr lang="en-US" sz="4000" dirty="0" smtClean="0"/>
          </a:p>
          <a:p>
            <a:pPr marL="457200" lvl="1"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9240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pPr algn="ctr"/>
            <a:r>
              <a:rPr lang="en-US" sz="4400" dirty="0" smtClean="0"/>
              <a:t/>
            </a:r>
            <a:br>
              <a:rPr lang="en-US" sz="4400" dirty="0" smtClean="0"/>
            </a:br>
            <a:r>
              <a:rPr lang="en-US" dirty="0" smtClean="0"/>
              <a:t>What Do We Buy? Continue</a:t>
            </a:r>
            <a:r>
              <a:rPr lang="en-US" sz="4400" dirty="0"/>
              <a:t/>
            </a:r>
            <a:br>
              <a:rPr lang="en-US" sz="4400" dirty="0"/>
            </a:br>
            <a:endParaRPr lang="en-US" sz="4400" u="sng" dirty="0">
              <a:cs typeface="Arial" panose="020B0604020202020204" pitchFamily="34" charset="0"/>
            </a:endParaRPr>
          </a:p>
        </p:txBody>
      </p:sp>
      <p:sp>
        <p:nvSpPr>
          <p:cNvPr id="3" name="Content Placeholder 2"/>
          <p:cNvSpPr>
            <a:spLocks noGrp="1"/>
          </p:cNvSpPr>
          <p:nvPr>
            <p:ph idx="1"/>
          </p:nvPr>
        </p:nvSpPr>
        <p:spPr>
          <a:xfrm>
            <a:off x="457200" y="1828800"/>
            <a:ext cx="8229600" cy="4876800"/>
          </a:xfrm>
        </p:spPr>
        <p:txBody>
          <a:bodyPr/>
          <a:lstStyle/>
          <a:p>
            <a:pPr marL="457200" lvl="1" indent="0">
              <a:buNone/>
            </a:pPr>
            <a:r>
              <a:rPr lang="en-US" b="1" i="1" dirty="0"/>
              <a:t>Examples of items purchased are:</a:t>
            </a:r>
          </a:p>
          <a:p>
            <a:r>
              <a:rPr lang="en-US" sz="2800" dirty="0"/>
              <a:t>Pharmaceuticals and medical and surgical supplies</a:t>
            </a:r>
          </a:p>
          <a:p>
            <a:r>
              <a:rPr lang="en-US" sz="2800" dirty="0"/>
              <a:t>Perishable subsistence</a:t>
            </a:r>
          </a:p>
          <a:p>
            <a:r>
              <a:rPr lang="en-US" sz="2800" dirty="0"/>
              <a:t>Equipment, supplies, and materials for facility operation</a:t>
            </a:r>
          </a:p>
          <a:p>
            <a:r>
              <a:rPr lang="en-US" sz="2800" dirty="0"/>
              <a:t>Maintenance and repair of medical and scientific equipment</a:t>
            </a:r>
          </a:p>
          <a:p>
            <a:r>
              <a:rPr lang="en-US" sz="2800" dirty="0"/>
              <a:t>Building construction, maintenance, and repair</a:t>
            </a:r>
          </a:p>
          <a:p>
            <a:r>
              <a:rPr lang="en-US" sz="2800" dirty="0"/>
              <a:t>Prosthetic and orthopedic aids</a:t>
            </a:r>
          </a:p>
          <a:p>
            <a:r>
              <a:rPr lang="en-US" sz="2800" dirty="0"/>
              <a:t>Medical gases</a:t>
            </a:r>
          </a:p>
          <a:p>
            <a:pPr marL="457200" lvl="1"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3989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pPr algn="ctr"/>
            <a:r>
              <a:rPr lang="en-US" sz="4400" dirty="0" smtClean="0"/>
              <a:t/>
            </a:r>
            <a:br>
              <a:rPr lang="en-US" sz="4400" dirty="0" smtClean="0"/>
            </a:br>
            <a:r>
              <a:rPr lang="en-US" dirty="0"/>
              <a:t>How </a:t>
            </a:r>
            <a:r>
              <a:rPr lang="en-US" dirty="0" smtClean="0"/>
              <a:t>Does The VA Buy</a:t>
            </a:r>
            <a:r>
              <a:rPr lang="en-US" dirty="0"/>
              <a:t>?</a:t>
            </a:r>
            <a:r>
              <a:rPr lang="en-US" sz="4400" dirty="0"/>
              <a:t/>
            </a:r>
            <a:br>
              <a:rPr lang="en-US" sz="4400" dirty="0"/>
            </a:br>
            <a:endParaRPr lang="en-US" sz="4400" u="sng" dirty="0">
              <a:cs typeface="Arial" panose="020B0604020202020204" pitchFamily="34" charset="0"/>
            </a:endParaRPr>
          </a:p>
        </p:txBody>
      </p:sp>
      <p:sp>
        <p:nvSpPr>
          <p:cNvPr id="3" name="Content Placeholder 2"/>
          <p:cNvSpPr>
            <a:spLocks noGrp="1"/>
          </p:cNvSpPr>
          <p:nvPr>
            <p:ph idx="1"/>
          </p:nvPr>
        </p:nvSpPr>
        <p:spPr>
          <a:xfrm>
            <a:off x="228600" y="1828800"/>
            <a:ext cx="8686800" cy="4876800"/>
          </a:xfrm>
        </p:spPr>
        <p:txBody>
          <a:bodyPr/>
          <a:lstStyle/>
          <a:p>
            <a:r>
              <a:rPr lang="en-US" sz="2800" dirty="0" smtClean="0"/>
              <a:t>Acquisitions </a:t>
            </a:r>
            <a:r>
              <a:rPr lang="en-US" sz="2800" dirty="0"/>
              <a:t>are accomplished by sealed bidding, negotiation, or simplified acquisition procedures.  Each of these methods is designed to promote full and open competition to the maximum extent possible, which in turn allows all responsible bidders/offerors an opportunity to compete.  The most suitable, efficient, and economical procedure will be used, taking into consideration the circumstances of each acquisition.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2846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pPr algn="ctr"/>
            <a:r>
              <a:rPr lang="en-US" sz="4400" dirty="0" smtClean="0"/>
              <a:t/>
            </a:r>
            <a:br>
              <a:rPr lang="en-US" sz="4400" dirty="0" smtClean="0"/>
            </a:br>
            <a:r>
              <a:rPr lang="en-US" dirty="0"/>
              <a:t>How </a:t>
            </a:r>
            <a:r>
              <a:rPr lang="en-US" dirty="0" smtClean="0"/>
              <a:t>Does The VA Buy? (continued)</a:t>
            </a:r>
            <a:r>
              <a:rPr lang="en-US" sz="4400" dirty="0"/>
              <a:t/>
            </a:r>
            <a:br>
              <a:rPr lang="en-US" sz="4400" dirty="0"/>
            </a:br>
            <a:endParaRPr lang="en-US" sz="4400" u="sng" dirty="0">
              <a:cs typeface="Arial" panose="020B0604020202020204" pitchFamily="34" charset="0"/>
            </a:endParaRPr>
          </a:p>
        </p:txBody>
      </p:sp>
      <p:sp>
        <p:nvSpPr>
          <p:cNvPr id="3" name="Content Placeholder 2"/>
          <p:cNvSpPr>
            <a:spLocks noGrp="1"/>
          </p:cNvSpPr>
          <p:nvPr>
            <p:ph idx="1"/>
          </p:nvPr>
        </p:nvSpPr>
        <p:spPr>
          <a:xfrm>
            <a:off x="228600" y="1828800"/>
            <a:ext cx="8686800" cy="4876800"/>
          </a:xfrm>
        </p:spPr>
        <p:txBody>
          <a:bodyPr/>
          <a:lstStyle/>
          <a:p>
            <a:r>
              <a:rPr lang="en-US" sz="2400" dirty="0"/>
              <a:t>Depending on the commodity (supplies, nonpersonal services, construction, etc.), most acquisitions at a medical center are of a definite-delivery/indefinite-quantity type.  Much of the purchasing is accomplished through the use of mandatory sources such as Federal Supply Schedules and supply depots.  A significant portion, however, will be acquired from sources obtained through the publication of solicitations in the </a:t>
            </a:r>
            <a:r>
              <a:rPr lang="en-US" sz="2400" dirty="0">
                <a:hlinkClick r:id="rId3" tooltip="FedBizOpps"/>
              </a:rPr>
              <a:t>Federal Business Opportunities (</a:t>
            </a:r>
            <a:r>
              <a:rPr lang="en-US" sz="2400" dirty="0" err="1">
                <a:hlinkClick r:id="rId3" tooltip="FedBizOpps"/>
              </a:rPr>
              <a:t>FedBizOpps</a:t>
            </a:r>
            <a:r>
              <a:rPr lang="en-US" sz="2400" dirty="0">
                <a:hlinkClick r:id="rId3" tooltip="FedBizOpps"/>
              </a:rPr>
              <a:t>)</a:t>
            </a:r>
            <a:r>
              <a:rPr lang="en-US" sz="2400" dirty="0"/>
              <a:t>, solicitation mailing lists, commercial advertising, or any other accepted means that will provide the procuring activity with a sufficient number of responsible bidders/offerors to ensure full and open </a:t>
            </a:r>
            <a:r>
              <a:rPr lang="en-US" sz="2400" dirty="0" smtClean="0"/>
              <a:t>competition.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8079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14400"/>
          </a:xfrm>
        </p:spPr>
        <p:txBody>
          <a:bodyPr/>
          <a:lstStyle/>
          <a:p>
            <a:pPr algn="ctr"/>
            <a:r>
              <a:rPr lang="en-US" sz="4400" dirty="0" smtClean="0"/>
              <a:t/>
            </a:r>
            <a:br>
              <a:rPr lang="en-US" sz="4400" dirty="0" smtClean="0"/>
            </a:br>
            <a:r>
              <a:rPr lang="en-US" dirty="0" smtClean="0"/>
              <a:t>Awareness</a:t>
            </a:r>
            <a:r>
              <a:rPr lang="en-US" sz="4400" dirty="0"/>
              <a:t/>
            </a:r>
            <a:br>
              <a:rPr lang="en-US" sz="4400" dirty="0"/>
            </a:br>
            <a:endParaRPr lang="en-US" sz="4400" u="sng" dirty="0">
              <a:cs typeface="Arial" panose="020B0604020202020204" pitchFamily="34" charset="0"/>
            </a:endParaRPr>
          </a:p>
        </p:txBody>
      </p:sp>
      <p:sp>
        <p:nvSpPr>
          <p:cNvPr id="3" name="Content Placeholder 2"/>
          <p:cNvSpPr>
            <a:spLocks noGrp="1"/>
          </p:cNvSpPr>
          <p:nvPr>
            <p:ph idx="1"/>
          </p:nvPr>
        </p:nvSpPr>
        <p:spPr>
          <a:xfrm>
            <a:off x="8965" y="1600200"/>
            <a:ext cx="8686800" cy="4876800"/>
          </a:xfrm>
        </p:spPr>
        <p:txBody>
          <a:bodyPr/>
          <a:lstStyle/>
          <a:p>
            <a:pPr marL="0" indent="0">
              <a:buNone/>
            </a:pPr>
            <a:r>
              <a:rPr lang="en-US" sz="2400" dirty="0" smtClean="0"/>
              <a:t> </a:t>
            </a:r>
            <a:endParaRPr lang="en-US" sz="2400" dirty="0"/>
          </a:p>
          <a:p>
            <a:pPr marL="0" indent="0">
              <a:buNone/>
            </a:pPr>
            <a:r>
              <a:rPr lang="en-US" sz="2400" b="1" dirty="0" smtClean="0"/>
              <a:t>Awareness </a:t>
            </a:r>
            <a:r>
              <a:rPr lang="en-US" sz="2400" b="1" dirty="0"/>
              <a:t>is an essential component of procurement readiness when doing business with VA. It provides insight on ongoing contract opportunities and regulatory guidance of VA acquisition and contract opportunity processes. Some particulars for small businesses to consider are: </a:t>
            </a:r>
            <a:endParaRPr lang="en-US" sz="2400" b="1" dirty="0" smtClean="0"/>
          </a:p>
          <a:p>
            <a:r>
              <a:rPr lang="en-US" sz="2400" b="1" dirty="0" smtClean="0">
                <a:solidFill>
                  <a:srgbClr val="FF3300"/>
                </a:solidFill>
              </a:rPr>
              <a:t>Register </a:t>
            </a:r>
            <a:r>
              <a:rPr lang="en-US" sz="2400" b="1" dirty="0">
                <a:solidFill>
                  <a:srgbClr val="FF3300"/>
                </a:solidFill>
              </a:rPr>
              <a:t>with System for Award Management (SAM), </a:t>
            </a:r>
            <a:r>
              <a:rPr lang="en-US" sz="2400" dirty="0"/>
              <a:t>the first step for businesses seeking opportunities with the Federal government is registration. Learn more at </a:t>
            </a:r>
            <a:r>
              <a:rPr lang="en-US" sz="2400" dirty="0">
                <a:hlinkClick r:id="rId3"/>
              </a:rPr>
              <a:t>https://www.sam.gov</a:t>
            </a:r>
            <a:r>
              <a:rPr lang="en-US" sz="2400" dirty="0" smtClean="0">
                <a:hlinkClick r:id="rId3"/>
              </a:rPr>
              <a:t>/</a:t>
            </a:r>
            <a:r>
              <a:rPr lang="en-US" sz="2400" dirty="0" smtClean="0"/>
              <a:t>   </a:t>
            </a:r>
          </a:p>
          <a:p>
            <a:r>
              <a:rPr lang="en-US" sz="2400" b="1" dirty="0" smtClean="0">
                <a:solidFill>
                  <a:srgbClr val="FF3300"/>
                </a:solidFill>
              </a:rPr>
              <a:t>Register For Automated Clearing House (ACH) Payments, </a:t>
            </a:r>
            <a:r>
              <a:rPr lang="en-US" sz="2400" dirty="0" smtClean="0"/>
              <a:t>the recipients will complete a Standard Form 3881 and present it to the local VA Financial Institution when completed.  </a:t>
            </a:r>
            <a:endParaRPr lang="en-US" sz="2400" dirty="0"/>
          </a:p>
          <a:p>
            <a:endParaRPr lang="en-US" sz="2400" dirty="0"/>
          </a:p>
        </p:txBody>
      </p:sp>
    </p:spTree>
    <p:extLst>
      <p:ext uri="{BB962C8B-B14F-4D97-AF65-F5344CB8AC3E}">
        <p14:creationId xmlns:p14="http://schemas.microsoft.com/office/powerpoint/2010/main" val="1324052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lstStyle/>
          <a:p>
            <a:pPr algn="ctr"/>
            <a:r>
              <a:rPr lang="en-US" sz="4400" dirty="0" smtClean="0"/>
              <a:t/>
            </a:r>
            <a:br>
              <a:rPr lang="en-US" sz="4400" dirty="0" smtClean="0"/>
            </a:br>
            <a:r>
              <a:rPr lang="en-US" dirty="0" smtClean="0"/>
              <a:t>Awareness (continued)</a:t>
            </a:r>
            <a:r>
              <a:rPr lang="en-US" sz="4400" dirty="0"/>
              <a:t/>
            </a:r>
            <a:br>
              <a:rPr lang="en-US" sz="4400" dirty="0"/>
            </a:br>
            <a:endParaRPr lang="en-US" sz="4400" u="sng" dirty="0">
              <a:cs typeface="Arial" panose="020B0604020202020204" pitchFamily="34" charset="0"/>
            </a:endParaRPr>
          </a:p>
        </p:txBody>
      </p:sp>
      <p:sp>
        <p:nvSpPr>
          <p:cNvPr id="3" name="Content Placeholder 2"/>
          <p:cNvSpPr>
            <a:spLocks noGrp="1"/>
          </p:cNvSpPr>
          <p:nvPr>
            <p:ph idx="1"/>
          </p:nvPr>
        </p:nvSpPr>
        <p:spPr>
          <a:xfrm>
            <a:off x="152400" y="1447800"/>
            <a:ext cx="8686800" cy="5410200"/>
          </a:xfrm>
        </p:spPr>
        <p:txBody>
          <a:bodyPr/>
          <a:lstStyle/>
          <a:p>
            <a:pPr marL="0" indent="0">
              <a:buNone/>
            </a:pPr>
            <a:r>
              <a:rPr lang="en-US" sz="2400" dirty="0" smtClean="0"/>
              <a:t>   </a:t>
            </a:r>
          </a:p>
          <a:p>
            <a:r>
              <a:rPr lang="en-US" sz="2400" b="1" dirty="0" smtClean="0">
                <a:solidFill>
                  <a:srgbClr val="FF3300"/>
                </a:solidFill>
              </a:rPr>
              <a:t>Build Your Company Web site </a:t>
            </a:r>
            <a:r>
              <a:rPr lang="en-US" sz="2400" dirty="0" smtClean="0"/>
              <a:t>to showcase to potential customers and business partners your small business achievements, products, and services. Be sure to provide the most up-to-date information and points of contact. </a:t>
            </a:r>
          </a:p>
          <a:p>
            <a:r>
              <a:rPr lang="en-US" sz="2400" b="1" dirty="0" smtClean="0">
                <a:solidFill>
                  <a:srgbClr val="FF3300"/>
                </a:solidFill>
              </a:rPr>
              <a:t>Respond </a:t>
            </a:r>
            <a:r>
              <a:rPr lang="en-US" sz="2400" b="1" dirty="0">
                <a:solidFill>
                  <a:srgbClr val="FF3300"/>
                </a:solidFill>
              </a:rPr>
              <a:t>to Requests for Information (RFI) </a:t>
            </a:r>
            <a:r>
              <a:rPr lang="en-US" sz="2400" dirty="0"/>
              <a:t>to federal and commercial customers to demonstrate your small business eligibility for solicited opportunities. </a:t>
            </a:r>
          </a:p>
          <a:p>
            <a:r>
              <a:rPr lang="en-US" sz="2400" b="1" dirty="0" smtClean="0">
                <a:solidFill>
                  <a:srgbClr val="FF3300"/>
                </a:solidFill>
              </a:rPr>
              <a:t>Be </a:t>
            </a:r>
            <a:r>
              <a:rPr lang="en-US" sz="2400" b="1" dirty="0">
                <a:solidFill>
                  <a:srgbClr val="FF3300"/>
                </a:solidFill>
              </a:rPr>
              <a:t>present, be aware </a:t>
            </a:r>
            <a:r>
              <a:rPr lang="en-US" sz="2400" dirty="0"/>
              <a:t>by attending local, regional, and national networking and contracting events to gather information, share resources. Take part in procurement conferences and procurement training sessions offered by VA, Small Business Administration (SBA), and Procurement Technical Assistance Centers (PTACs)–among other federal </a:t>
            </a:r>
            <a:r>
              <a:rPr lang="en-US" sz="2400" dirty="0" smtClean="0"/>
              <a:t>agencies.</a:t>
            </a:r>
            <a:endParaRPr lang="en-US" sz="2400" dirty="0"/>
          </a:p>
        </p:txBody>
      </p:sp>
    </p:spTree>
    <p:extLst>
      <p:ext uri="{BB962C8B-B14F-4D97-AF65-F5344CB8AC3E}">
        <p14:creationId xmlns:p14="http://schemas.microsoft.com/office/powerpoint/2010/main" val="579598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BL Presentation 26 June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SBL Presentation 26 June 2012</Template>
  <TotalTime>4065</TotalTime>
  <Words>1166</Words>
  <Application>Microsoft Office PowerPoint</Application>
  <PresentationFormat>On-screen Show (4:3)</PresentationFormat>
  <Paragraphs>100</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SBL Presentation 26 June 2012</vt:lpstr>
      <vt:lpstr>Doing Business With The Department of Veterans Affairs</vt:lpstr>
      <vt:lpstr>MISSION:</vt:lpstr>
      <vt:lpstr>  Individual Offices, Facilities &amp; Organizations </vt:lpstr>
      <vt:lpstr>  What Do We Buy? </vt:lpstr>
      <vt:lpstr> What Do We Buy? Continue </vt:lpstr>
      <vt:lpstr> How Does The VA Buy? </vt:lpstr>
      <vt:lpstr> How Does The VA Buy? (continued) </vt:lpstr>
      <vt:lpstr> Awareness </vt:lpstr>
      <vt:lpstr> Awareness (continued) </vt:lpstr>
      <vt:lpstr> Procurement Action Items: </vt:lpstr>
      <vt:lpstr> Procurement Action Items, Continued: </vt:lpstr>
      <vt:lpstr> Find Federal Contracting Opportunities:</vt:lpstr>
      <vt:lpstr> Find Federal Contracting Opportunities(continued)</vt:lpstr>
      <vt:lpstr>Programs and Resources</vt:lpstr>
      <vt:lpstr>Programs and Resources (Continued)</vt:lpstr>
      <vt:lpstr>Access Small Business Liaisons </vt:lpstr>
      <vt:lpstr>Additional Sites</vt:lpstr>
      <vt:lpstr>Additional Sites (continued)</vt:lpstr>
      <vt:lpstr>Additional Sites (continued)</vt:lpstr>
      <vt:lpstr>Point of 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Tools in conducting   Market Research</dc:title>
  <dc:creator>Arlene.Wellman@va.gov</dc:creator>
  <cp:lastModifiedBy>Department of Veterans Affairs</cp:lastModifiedBy>
  <cp:revision>165</cp:revision>
  <dcterms:created xsi:type="dcterms:W3CDTF">2004-08-30T23:04:58Z</dcterms:created>
  <dcterms:modified xsi:type="dcterms:W3CDTF">2016-02-02T22:35:39Z</dcterms:modified>
</cp:coreProperties>
</file>